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479" r:id="rId2"/>
    <p:sldId id="500" r:id="rId3"/>
    <p:sldId id="480" r:id="rId4"/>
    <p:sldId id="483" r:id="rId5"/>
    <p:sldId id="485" r:id="rId6"/>
    <p:sldId id="488" r:id="rId7"/>
    <p:sldId id="486" r:id="rId8"/>
    <p:sldId id="487" r:id="rId9"/>
    <p:sldId id="489" r:id="rId10"/>
    <p:sldId id="490" r:id="rId11"/>
    <p:sldId id="492" r:id="rId12"/>
    <p:sldId id="493" r:id="rId13"/>
    <p:sldId id="494" r:id="rId14"/>
    <p:sldId id="495" r:id="rId15"/>
    <p:sldId id="496" r:id="rId16"/>
    <p:sldId id="497" r:id="rId17"/>
  </p:sldIdLst>
  <p:sldSz cx="18288000" cy="10287000"/>
  <p:notesSz cx="9926638" cy="6797675"/>
  <p:custDataLst>
    <p:tags r:id="rId20"/>
  </p:custDataLst>
  <p:defaultTextStyle>
    <a:defPPr>
      <a:defRPr lang="da-DK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127A86-CD21-E4FF-F667-BAC5303245A5}" name="Peter Josef Kazwah" initials="PK" userId="S::Peter.Josef.Kazwah@randers.dk::252b85c8-b641-4165-8b14-dcf46765c5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7D00"/>
    <a:srgbClr val="FFFFFF"/>
    <a:srgbClr val="EEF0E5"/>
    <a:srgbClr val="8D9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90" y="311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07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96770317-DDC1-43CC-B9F1-ACF35A5594C5}" type="datetimeFigureOut">
              <a:rPr lang="da-DK" smtClean="0"/>
              <a:t>22-10-2025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76ED502D-817E-4215-8128-908F33087B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07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892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781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87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337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723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8917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4884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377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7C6DFEC2-A696-497F-A700-191FBA15D7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9" y="9576000"/>
            <a:ext cx="2390268" cy="396000"/>
          </a:xfrm>
          <a:prstGeom prst="rect">
            <a:avLst/>
          </a:prstGeo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8CF3713-444F-4752-A780-8C5378E3EC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6709" y="9393000"/>
            <a:ext cx="8116887" cy="762000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-  23 september 2022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81B51FD5-86A1-443D-BBF1-C0EF49455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586038"/>
            <a:ext cx="18287999" cy="213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Titel på slideshow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84CD2C73-5DEF-4413-9E28-10F31BAC1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719638"/>
            <a:ext cx="18287999" cy="1989137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a-DK"/>
              <a:t>Undertitel på slideshow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8E501E6-55B6-4FCB-8419-0CD0D64FEE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4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illede + grøn indho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603389F6-819B-437D-A80E-C11EE608C0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1430000" cy="10287001"/>
          </a:xfrm>
          <a:custGeom>
            <a:avLst/>
            <a:gdLst>
              <a:gd name="connsiteX0" fmla="*/ 0 w 11430000"/>
              <a:gd name="connsiteY0" fmla="*/ 0 h 10287001"/>
              <a:gd name="connsiteX1" fmla="*/ 11430000 w 11430000"/>
              <a:gd name="connsiteY1" fmla="*/ 0 h 10287001"/>
              <a:gd name="connsiteX2" fmla="*/ 11430000 w 11430000"/>
              <a:gd name="connsiteY2" fmla="*/ 7746151 h 10287001"/>
              <a:gd name="connsiteX3" fmla="*/ 11387988 w 11430000"/>
              <a:gd name="connsiteY3" fmla="*/ 8021428 h 10287001"/>
              <a:gd name="connsiteX4" fmla="*/ 9164428 w 11430000"/>
              <a:gd name="connsiteY4" fmla="*/ 10244987 h 10287001"/>
              <a:gd name="connsiteX5" fmla="*/ 8889139 w 11430000"/>
              <a:gd name="connsiteY5" fmla="*/ 10287001 h 10287001"/>
              <a:gd name="connsiteX6" fmla="*/ 0 w 11430000"/>
              <a:gd name="connsiteY6" fmla="*/ 1028700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0" h="10287001">
                <a:moveTo>
                  <a:pt x="0" y="0"/>
                </a:moveTo>
                <a:lnTo>
                  <a:pt x="11430000" y="0"/>
                </a:lnTo>
                <a:lnTo>
                  <a:pt x="11430000" y="7746151"/>
                </a:lnTo>
                <a:lnTo>
                  <a:pt x="11387988" y="8021428"/>
                </a:lnTo>
                <a:cubicBezTo>
                  <a:pt x="11159601" y="9137527"/>
                  <a:pt x="10280526" y="10016601"/>
                  <a:pt x="9164428" y="10244987"/>
                </a:cubicBezTo>
                <a:lnTo>
                  <a:pt x="8889139" y="10287001"/>
                </a:lnTo>
                <a:lnTo>
                  <a:pt x="0" y="10287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Pladsholder til indhold 10">
            <a:extLst>
              <a:ext uri="{FF2B5EF4-FFF2-40B4-BE49-F238E27FC236}">
                <a16:creationId xmlns:a16="http://schemas.microsoft.com/office/drawing/2014/main" id="{AB5F99FC-A183-4346-9613-E3FB6B6143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Indsæt indhold</a:t>
            </a:r>
          </a:p>
        </p:txBody>
      </p:sp>
      <p:sp>
        <p:nvSpPr>
          <p:cNvPr id="9" name="Pladsholder til tekst 20">
            <a:extLst>
              <a:ext uri="{FF2B5EF4-FFF2-40B4-BE49-F238E27FC236}">
                <a16:creationId xmlns:a16="http://schemas.microsoft.com/office/drawing/2014/main" id="{43513F69-DF27-48AA-AFE5-0214428B2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pic>
        <p:nvPicPr>
          <p:cNvPr id="12" name="Billede 11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095CEE9B-A388-4AFB-8B6A-CFB5197EF1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5835" y="9576000"/>
            <a:ext cx="239026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- bre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31D65B7-11F2-41A8-8094-A23596BF1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7AE229F2-00EA-4E7E-9E4F-22526B2F5D3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5666384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  <a:p>
            <a:pPr lvl="0"/>
            <a:endParaRPr lang="da-DK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3EE7590C-207A-4AEE-800C-843C1B955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3870484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/>
              <a:t>Skriv en overskrift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C1F3748-D322-4B50-8BD8-13F0C9AD9E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25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- Bred indhold hvi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31D65B7-11F2-41A8-8094-A23596BF1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3124673F-4E45-4E89-82FD-E278F3E1AC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5666384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  <a:p>
            <a:pPr lvl="0"/>
            <a:endParaRPr lang="da-DK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E2C613BC-CCF1-4B14-B2BA-C1E50EC57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3870484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/>
              <a:t>Skriv en overskrift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7B14D7E-7878-4F32-B091-6651D4483B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0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- Tom m. Grafik og Rander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7B14D7E-7878-4F32-B091-6651D4483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3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 - Tom m. Ran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4291C6A-C420-5197-4B43-95C8580267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2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 -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88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Tom grø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963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9BB3DF8D-B792-44BF-B8F4-9A6C18017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1150"/>
            <a:ext cx="4895850" cy="4895850"/>
          </a:xfrm>
          <a:prstGeom prst="rect">
            <a:avLst/>
          </a:prstGeom>
        </p:spPr>
      </p:pic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287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fld id="{5BA91CFC-511F-4994-A5F6-33D9C764742D}" type="datetime2">
              <a:rPr lang="da-DK" smtClean="0"/>
              <a:t>22. oktober 2025</a:t>
            </a:fld>
            <a:endParaRPr lang="da-DK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287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da-DK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287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19352" y="3238499"/>
            <a:ext cx="10972802" cy="2829600"/>
          </a:xfrm>
          <a:prstGeom prst="rect">
            <a:avLst/>
          </a:prstGeom>
        </p:spPr>
        <p:txBody>
          <a:bodyPr lIns="0" anchor="t" anchorCtr="0"/>
          <a:lstStyle>
            <a:lvl1pPr algn="l">
              <a:defRPr sz="6300">
                <a:solidFill>
                  <a:schemeClr val="tx2"/>
                </a:solidFill>
                <a:latin typeface="Raleway Black" pitchFamily="2" charset="0"/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9352" y="6068099"/>
            <a:ext cx="10972802" cy="828002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700" b="0">
                <a:solidFill>
                  <a:schemeClr val="tx2"/>
                </a:solidFill>
              </a:defRPr>
            </a:lvl1pPr>
            <a:lvl2pPr marL="0" indent="0" algn="l">
              <a:lnSpc>
                <a:spcPct val="8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800" b="0"/>
            </a:lvl2pPr>
            <a:lvl3pPr marL="0" indent="0" algn="l">
              <a:lnSpc>
                <a:spcPct val="8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800" b="0"/>
            </a:lvl3pPr>
            <a:lvl4pPr marL="0" indent="0" algn="l">
              <a:lnSpc>
                <a:spcPct val="8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800" b="0"/>
            </a:lvl4pPr>
            <a:lvl5pPr marL="0" indent="0" algn="l">
              <a:lnSpc>
                <a:spcPct val="8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800" b="0"/>
            </a:lvl5pPr>
            <a:lvl6pPr marL="0" indent="0" algn="l">
              <a:lnSpc>
                <a:spcPct val="8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800" b="0"/>
            </a:lvl6pPr>
            <a:lvl7pPr marL="0" indent="0" algn="l">
              <a:lnSpc>
                <a:spcPct val="8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800" b="0"/>
            </a:lvl7pPr>
            <a:lvl8pPr marL="0" indent="0" algn="l">
              <a:lnSpc>
                <a:spcPct val="8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800" b="0"/>
            </a:lvl8pPr>
            <a:lvl9pPr marL="0" indent="0" algn="l">
              <a:lnSpc>
                <a:spcPct val="8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800" b="0"/>
            </a:lvl9pPr>
          </a:lstStyle>
          <a:p>
            <a:r>
              <a:rPr lang="da-DK"/>
              <a:t>Klik for at tilføje supplerende tekst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1598798-E240-CDBC-62E0-CC83AD13A6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6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4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Et bille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dsholder til billede 73">
            <a:extLst>
              <a:ext uri="{FF2B5EF4-FFF2-40B4-BE49-F238E27FC236}">
                <a16:creationId xmlns:a16="http://schemas.microsoft.com/office/drawing/2014/main" id="{8694C7DA-C400-465A-9452-3CC2ECFB1C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422060" y="0"/>
            <a:ext cx="6865940" cy="10287000"/>
          </a:xfrm>
          <a:custGeom>
            <a:avLst/>
            <a:gdLst>
              <a:gd name="connsiteX0" fmla="*/ 2857500 w 6865940"/>
              <a:gd name="connsiteY0" fmla="*/ 0 h 10287000"/>
              <a:gd name="connsiteX1" fmla="*/ 3106864 w 6865940"/>
              <a:gd name="connsiteY1" fmla="*/ 0 h 10287000"/>
              <a:gd name="connsiteX2" fmla="*/ 3429000 w 6865940"/>
              <a:gd name="connsiteY2" fmla="*/ 0 h 10287000"/>
              <a:gd name="connsiteX3" fmla="*/ 3432972 w 6865940"/>
              <a:gd name="connsiteY3" fmla="*/ 0 h 10287000"/>
              <a:gd name="connsiteX4" fmla="*/ 3432972 w 6865940"/>
              <a:gd name="connsiteY4" fmla="*/ 1908000 h 10287000"/>
              <a:gd name="connsiteX5" fmla="*/ 4704544 w 6865940"/>
              <a:gd name="connsiteY5" fmla="*/ 1908000 h 10287000"/>
              <a:gd name="connsiteX6" fmla="*/ 5009344 w 6865940"/>
              <a:gd name="connsiteY6" fmla="*/ 1603200 h 10287000"/>
              <a:gd name="connsiteX7" fmla="*/ 5009344 w 6865940"/>
              <a:gd name="connsiteY7" fmla="*/ 0 h 10287000"/>
              <a:gd name="connsiteX8" fmla="*/ 5101308 w 6865940"/>
              <a:gd name="connsiteY8" fmla="*/ 0 h 10287000"/>
              <a:gd name="connsiteX9" fmla="*/ 6865940 w 6865940"/>
              <a:gd name="connsiteY9" fmla="*/ 0 h 10287000"/>
              <a:gd name="connsiteX10" fmla="*/ 6865940 w 6865940"/>
              <a:gd name="connsiteY10" fmla="*/ 10287000 h 10287000"/>
              <a:gd name="connsiteX11" fmla="*/ 0 w 6865940"/>
              <a:gd name="connsiteY11" fmla="*/ 10287000 h 10287000"/>
              <a:gd name="connsiteX12" fmla="*/ 0 w 6865940"/>
              <a:gd name="connsiteY12" fmla="*/ 2857480 h 10287000"/>
              <a:gd name="connsiteX13" fmla="*/ 14752 w 6865940"/>
              <a:gd name="connsiteY13" fmla="*/ 2565337 h 10287000"/>
              <a:gd name="connsiteX14" fmla="*/ 2857500 w 6865940"/>
              <a:gd name="connsiteY1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65940" h="10287000">
                <a:moveTo>
                  <a:pt x="2857500" y="0"/>
                </a:moveTo>
                <a:lnTo>
                  <a:pt x="3106864" y="0"/>
                </a:lnTo>
                <a:lnTo>
                  <a:pt x="3429000" y="0"/>
                </a:lnTo>
                <a:lnTo>
                  <a:pt x="3432972" y="0"/>
                </a:lnTo>
                <a:lnTo>
                  <a:pt x="3432972" y="1908000"/>
                </a:lnTo>
                <a:lnTo>
                  <a:pt x="4704544" y="1908000"/>
                </a:lnTo>
                <a:cubicBezTo>
                  <a:pt x="4872880" y="1908000"/>
                  <a:pt x="5009344" y="1771536"/>
                  <a:pt x="5009344" y="1603200"/>
                </a:cubicBezTo>
                <a:lnTo>
                  <a:pt x="5009344" y="0"/>
                </a:lnTo>
                <a:lnTo>
                  <a:pt x="5101308" y="0"/>
                </a:lnTo>
                <a:lnTo>
                  <a:pt x="6865940" y="0"/>
                </a:lnTo>
                <a:lnTo>
                  <a:pt x="6865940" y="10287000"/>
                </a:lnTo>
                <a:lnTo>
                  <a:pt x="0" y="10287000"/>
                </a:lnTo>
                <a:lnTo>
                  <a:pt x="0" y="2857480"/>
                </a:lnTo>
                <a:lnTo>
                  <a:pt x="14752" y="2565337"/>
                </a:lnTo>
                <a:cubicBezTo>
                  <a:pt x="161084" y="1124425"/>
                  <a:pt x="1377980" y="0"/>
                  <a:pt x="28575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r>
              <a:rPr lang="da-DK"/>
              <a:t>Klik på ikonet for at </a:t>
            </a:r>
            <a:br>
              <a:rPr lang="da-DK"/>
            </a:br>
            <a:r>
              <a:rPr lang="da-DK"/>
              <a:t>indsætte et  billede</a:t>
            </a:r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pic>
        <p:nvPicPr>
          <p:cNvPr id="76" name="Billede 75">
            <a:extLst>
              <a:ext uri="{FF2B5EF4-FFF2-40B4-BE49-F238E27FC236}">
                <a16:creationId xmlns:a16="http://schemas.microsoft.com/office/drawing/2014/main" id="{158D3DA1-E904-4946-94D3-7C79B90B7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08C7912-E982-4CB2-B0A9-BA64FC078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/>
              <a:t>Skriv en overskrift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FD43D12-F4B6-4D49-A916-913BDFDAB47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  <a:p>
            <a:pPr lvl="0"/>
            <a:endParaRPr lang="da-DK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8B399C38-2B8A-43B8-A98D-BA55546CD3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50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To bille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8B99B115-D99E-492C-90DF-A8BB142C4B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22060" y="0"/>
            <a:ext cx="6865940" cy="5143500"/>
          </a:xfrm>
          <a:custGeom>
            <a:avLst/>
            <a:gdLst>
              <a:gd name="connsiteX0" fmla="*/ 2857500 w 6865940"/>
              <a:gd name="connsiteY0" fmla="*/ 0 h 5143500"/>
              <a:gd name="connsiteX1" fmla="*/ 3106864 w 6865940"/>
              <a:gd name="connsiteY1" fmla="*/ 0 h 5143500"/>
              <a:gd name="connsiteX2" fmla="*/ 3429000 w 6865940"/>
              <a:gd name="connsiteY2" fmla="*/ 0 h 5143500"/>
              <a:gd name="connsiteX3" fmla="*/ 3432972 w 6865940"/>
              <a:gd name="connsiteY3" fmla="*/ 0 h 5143500"/>
              <a:gd name="connsiteX4" fmla="*/ 3432972 w 6865940"/>
              <a:gd name="connsiteY4" fmla="*/ 1908000 h 5143500"/>
              <a:gd name="connsiteX5" fmla="*/ 4704544 w 6865940"/>
              <a:gd name="connsiteY5" fmla="*/ 1908000 h 5143500"/>
              <a:gd name="connsiteX6" fmla="*/ 5009344 w 6865940"/>
              <a:gd name="connsiteY6" fmla="*/ 1603200 h 5143500"/>
              <a:gd name="connsiteX7" fmla="*/ 5009344 w 6865940"/>
              <a:gd name="connsiteY7" fmla="*/ 0 h 5143500"/>
              <a:gd name="connsiteX8" fmla="*/ 5101308 w 6865940"/>
              <a:gd name="connsiteY8" fmla="*/ 0 h 5143500"/>
              <a:gd name="connsiteX9" fmla="*/ 6865940 w 6865940"/>
              <a:gd name="connsiteY9" fmla="*/ 0 h 5143500"/>
              <a:gd name="connsiteX10" fmla="*/ 6865940 w 6865940"/>
              <a:gd name="connsiteY10" fmla="*/ 5143500 h 5143500"/>
              <a:gd name="connsiteX11" fmla="*/ 0 w 6865940"/>
              <a:gd name="connsiteY11" fmla="*/ 5143500 h 5143500"/>
              <a:gd name="connsiteX12" fmla="*/ 0 w 6865940"/>
              <a:gd name="connsiteY12" fmla="*/ 2857480 h 5143500"/>
              <a:gd name="connsiteX13" fmla="*/ 14752 w 6865940"/>
              <a:gd name="connsiteY13" fmla="*/ 2565337 h 5143500"/>
              <a:gd name="connsiteX14" fmla="*/ 2857500 w 6865940"/>
              <a:gd name="connsiteY1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65940" h="5143500">
                <a:moveTo>
                  <a:pt x="2857500" y="0"/>
                </a:moveTo>
                <a:lnTo>
                  <a:pt x="3106864" y="0"/>
                </a:lnTo>
                <a:lnTo>
                  <a:pt x="3429000" y="0"/>
                </a:lnTo>
                <a:lnTo>
                  <a:pt x="3432972" y="0"/>
                </a:lnTo>
                <a:lnTo>
                  <a:pt x="3432972" y="1908000"/>
                </a:lnTo>
                <a:lnTo>
                  <a:pt x="4704544" y="1908000"/>
                </a:lnTo>
                <a:cubicBezTo>
                  <a:pt x="4872880" y="1908000"/>
                  <a:pt x="5009344" y="1771536"/>
                  <a:pt x="5009344" y="1603200"/>
                </a:cubicBezTo>
                <a:lnTo>
                  <a:pt x="5009344" y="0"/>
                </a:lnTo>
                <a:lnTo>
                  <a:pt x="5101308" y="0"/>
                </a:lnTo>
                <a:lnTo>
                  <a:pt x="6865940" y="0"/>
                </a:lnTo>
                <a:lnTo>
                  <a:pt x="6865940" y="5143500"/>
                </a:lnTo>
                <a:lnTo>
                  <a:pt x="0" y="5143500"/>
                </a:lnTo>
                <a:lnTo>
                  <a:pt x="0" y="2857480"/>
                </a:lnTo>
                <a:lnTo>
                  <a:pt x="14752" y="2565337"/>
                </a:lnTo>
                <a:cubicBezTo>
                  <a:pt x="161084" y="1124425"/>
                  <a:pt x="1377980" y="0"/>
                  <a:pt x="2857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3600"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tilføje et billede</a:t>
            </a:r>
          </a:p>
        </p:txBody>
      </p:sp>
      <p:pic>
        <p:nvPicPr>
          <p:cNvPr id="76" name="Billede 75">
            <a:extLst>
              <a:ext uri="{FF2B5EF4-FFF2-40B4-BE49-F238E27FC236}">
                <a16:creationId xmlns:a16="http://schemas.microsoft.com/office/drawing/2014/main" id="{158D3DA1-E904-4946-94D3-7C79B90B7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FF688208-7264-488A-A54E-168660AA5E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22063" y="5143500"/>
            <a:ext cx="686593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400CC1CE-2370-4C84-A8A3-ED3806D20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/>
              <a:t>Skriv en overskrift</a:t>
            </a:r>
          </a:p>
        </p:txBody>
      </p:sp>
      <p:sp>
        <p:nvSpPr>
          <p:cNvPr id="17" name="Pladsholder til indhold 5">
            <a:extLst>
              <a:ext uri="{FF2B5EF4-FFF2-40B4-BE49-F238E27FC236}">
                <a16:creationId xmlns:a16="http://schemas.microsoft.com/office/drawing/2014/main" id="{89862FB4-233E-4944-99BC-C55212607C5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  <a:p>
            <a:pPr lvl="0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0871D2C-013C-44B1-8BE5-235D095EC7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0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re bille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8B99B115-D99E-492C-90DF-A8BB142C4B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22060" y="0"/>
            <a:ext cx="6865940" cy="5143500"/>
          </a:xfrm>
          <a:custGeom>
            <a:avLst/>
            <a:gdLst>
              <a:gd name="connsiteX0" fmla="*/ 2857500 w 6865940"/>
              <a:gd name="connsiteY0" fmla="*/ 0 h 5143500"/>
              <a:gd name="connsiteX1" fmla="*/ 3106864 w 6865940"/>
              <a:gd name="connsiteY1" fmla="*/ 0 h 5143500"/>
              <a:gd name="connsiteX2" fmla="*/ 3429000 w 6865940"/>
              <a:gd name="connsiteY2" fmla="*/ 0 h 5143500"/>
              <a:gd name="connsiteX3" fmla="*/ 3432972 w 6865940"/>
              <a:gd name="connsiteY3" fmla="*/ 0 h 5143500"/>
              <a:gd name="connsiteX4" fmla="*/ 3432972 w 6865940"/>
              <a:gd name="connsiteY4" fmla="*/ 1908000 h 5143500"/>
              <a:gd name="connsiteX5" fmla="*/ 4704544 w 6865940"/>
              <a:gd name="connsiteY5" fmla="*/ 1908000 h 5143500"/>
              <a:gd name="connsiteX6" fmla="*/ 5009344 w 6865940"/>
              <a:gd name="connsiteY6" fmla="*/ 1603200 h 5143500"/>
              <a:gd name="connsiteX7" fmla="*/ 5009344 w 6865940"/>
              <a:gd name="connsiteY7" fmla="*/ 0 h 5143500"/>
              <a:gd name="connsiteX8" fmla="*/ 5101308 w 6865940"/>
              <a:gd name="connsiteY8" fmla="*/ 0 h 5143500"/>
              <a:gd name="connsiteX9" fmla="*/ 6865940 w 6865940"/>
              <a:gd name="connsiteY9" fmla="*/ 0 h 5143500"/>
              <a:gd name="connsiteX10" fmla="*/ 6865940 w 6865940"/>
              <a:gd name="connsiteY10" fmla="*/ 5143500 h 5143500"/>
              <a:gd name="connsiteX11" fmla="*/ 0 w 6865940"/>
              <a:gd name="connsiteY11" fmla="*/ 5143500 h 5143500"/>
              <a:gd name="connsiteX12" fmla="*/ 0 w 6865940"/>
              <a:gd name="connsiteY12" fmla="*/ 2857480 h 5143500"/>
              <a:gd name="connsiteX13" fmla="*/ 14752 w 6865940"/>
              <a:gd name="connsiteY13" fmla="*/ 2565337 h 5143500"/>
              <a:gd name="connsiteX14" fmla="*/ 2857500 w 6865940"/>
              <a:gd name="connsiteY1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65940" h="5143500">
                <a:moveTo>
                  <a:pt x="2857500" y="0"/>
                </a:moveTo>
                <a:lnTo>
                  <a:pt x="3106864" y="0"/>
                </a:lnTo>
                <a:lnTo>
                  <a:pt x="3429000" y="0"/>
                </a:lnTo>
                <a:lnTo>
                  <a:pt x="3432972" y="0"/>
                </a:lnTo>
                <a:lnTo>
                  <a:pt x="3432972" y="1908000"/>
                </a:lnTo>
                <a:lnTo>
                  <a:pt x="4704544" y="1908000"/>
                </a:lnTo>
                <a:cubicBezTo>
                  <a:pt x="4872880" y="1908000"/>
                  <a:pt x="5009344" y="1771536"/>
                  <a:pt x="5009344" y="1603200"/>
                </a:cubicBezTo>
                <a:lnTo>
                  <a:pt x="5009344" y="0"/>
                </a:lnTo>
                <a:lnTo>
                  <a:pt x="5101308" y="0"/>
                </a:lnTo>
                <a:lnTo>
                  <a:pt x="6865940" y="0"/>
                </a:lnTo>
                <a:lnTo>
                  <a:pt x="6865940" y="5143500"/>
                </a:lnTo>
                <a:lnTo>
                  <a:pt x="0" y="5143500"/>
                </a:lnTo>
                <a:lnTo>
                  <a:pt x="0" y="2857480"/>
                </a:lnTo>
                <a:lnTo>
                  <a:pt x="14752" y="2565337"/>
                </a:lnTo>
                <a:cubicBezTo>
                  <a:pt x="161084" y="1124425"/>
                  <a:pt x="1377980" y="0"/>
                  <a:pt x="2857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</a:p>
        </p:txBody>
      </p:sp>
      <p:pic>
        <p:nvPicPr>
          <p:cNvPr id="76" name="Billede 75">
            <a:extLst>
              <a:ext uri="{FF2B5EF4-FFF2-40B4-BE49-F238E27FC236}">
                <a16:creationId xmlns:a16="http://schemas.microsoft.com/office/drawing/2014/main" id="{158D3DA1-E904-4946-94D3-7C79B90B7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FF688208-7264-488A-A54E-168660AA5E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22063" y="5143500"/>
            <a:ext cx="6865937" cy="257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</a:t>
            </a:r>
            <a:br>
              <a:rPr lang="da-DK"/>
            </a:br>
            <a:r>
              <a:rPr lang="da-DK"/>
              <a:t>indsætte billede 2</a:t>
            </a:r>
          </a:p>
          <a:p>
            <a:endParaRPr lang="da-DK"/>
          </a:p>
        </p:txBody>
      </p:sp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564EAAB9-6556-4CCA-8EB2-44047EEF1D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422063" y="7717500"/>
            <a:ext cx="6865937" cy="257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</a:t>
            </a:r>
            <a:br>
              <a:rPr lang="da-DK"/>
            </a:br>
            <a:r>
              <a:rPr lang="da-DK"/>
              <a:t>indsætte billede 3</a:t>
            </a:r>
          </a:p>
          <a:p>
            <a:endParaRPr lang="da-DK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4FC8D3B3-1842-4565-AC40-C86DABBB2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/>
              <a:t>Skriv en overskrift</a:t>
            </a:r>
          </a:p>
        </p:txBody>
      </p:sp>
      <p:sp>
        <p:nvSpPr>
          <p:cNvPr id="18" name="Pladsholder til indhold 5">
            <a:extLst>
              <a:ext uri="{FF2B5EF4-FFF2-40B4-BE49-F238E27FC236}">
                <a16:creationId xmlns:a16="http://schemas.microsoft.com/office/drawing/2014/main" id="{7BFF5B87-BB6B-4E46-844D-7962E9491D2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  <a:p>
            <a:pPr lvl="0"/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050DFC2-8D3A-4A18-B63B-A28B548E4B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1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to kolonner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5">
            <a:extLst>
              <a:ext uri="{FF2B5EF4-FFF2-40B4-BE49-F238E27FC236}">
                <a16:creationId xmlns:a16="http://schemas.microsoft.com/office/drawing/2014/main" id="{12C8D058-24AC-41B2-A64B-361C5A2818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  <a:p>
            <a:pPr lvl="0"/>
            <a:endParaRPr lang="da-DK"/>
          </a:p>
        </p:txBody>
      </p:sp>
      <p:sp>
        <p:nvSpPr>
          <p:cNvPr id="17" name="Pladsholder til indhold 10">
            <a:extLst>
              <a:ext uri="{FF2B5EF4-FFF2-40B4-BE49-F238E27FC236}">
                <a16:creationId xmlns:a16="http://schemas.microsoft.com/office/drawing/2014/main" id="{BDE03F2D-599C-469E-A699-92B9F1C4C56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Indsæt indhold</a:t>
            </a:r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15274CD0-2568-4073-AB6C-509137F73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/>
              <a:t>Skriv en overskrift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2DBFBAC4-8014-47CB-9919-879B15315B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05A918C-61A2-437E-BA4E-DEBAA2EDCB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3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to kolonner hvid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indhold 5">
            <a:extLst>
              <a:ext uri="{FF2B5EF4-FFF2-40B4-BE49-F238E27FC236}">
                <a16:creationId xmlns:a16="http://schemas.microsoft.com/office/drawing/2014/main" id="{5142445C-C242-46E5-96B1-E13C77A363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  <a:p>
            <a:pPr lvl="0"/>
            <a:endParaRPr lang="da-DK"/>
          </a:p>
        </p:txBody>
      </p:sp>
      <p:sp>
        <p:nvSpPr>
          <p:cNvPr id="16" name="Pladsholder til indhold 10">
            <a:extLst>
              <a:ext uri="{FF2B5EF4-FFF2-40B4-BE49-F238E27FC236}">
                <a16:creationId xmlns:a16="http://schemas.microsoft.com/office/drawing/2014/main" id="{946857DA-FBF2-4E1A-B632-2EDB12A2012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Indsæt indhold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72F5C715-1CA9-441E-A212-9BF30FEAF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/>
              <a:t>Skriv en overskrift</a:t>
            </a:r>
          </a:p>
        </p:txBody>
      </p:sp>
      <p:sp>
        <p:nvSpPr>
          <p:cNvPr id="19" name="Pladsholder til tekst 20">
            <a:extLst>
              <a:ext uri="{FF2B5EF4-FFF2-40B4-BE49-F238E27FC236}">
                <a16:creationId xmlns:a16="http://schemas.microsoft.com/office/drawing/2014/main" id="{8ACDE33E-D635-4BBF-8743-E7706148C4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E70E7DE-BFB3-4102-8F52-F3A53D7AA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2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- to kolonner grøn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indhold 5">
            <a:extLst>
              <a:ext uri="{FF2B5EF4-FFF2-40B4-BE49-F238E27FC236}">
                <a16:creationId xmlns:a16="http://schemas.microsoft.com/office/drawing/2014/main" id="{05D32876-202D-4ED4-B7FF-B3E92035FE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  <a:p>
            <a:pPr lvl="0"/>
            <a:endParaRPr lang="da-DK"/>
          </a:p>
        </p:txBody>
      </p:sp>
      <p:sp>
        <p:nvSpPr>
          <p:cNvPr id="23" name="Pladsholder til indhold 10">
            <a:extLst>
              <a:ext uri="{FF2B5EF4-FFF2-40B4-BE49-F238E27FC236}">
                <a16:creationId xmlns:a16="http://schemas.microsoft.com/office/drawing/2014/main" id="{2F0A98AF-369D-472A-BC77-3B1DC4CA44C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Indsæt indhold</a:t>
            </a:r>
          </a:p>
        </p:txBody>
      </p:sp>
      <p:sp>
        <p:nvSpPr>
          <p:cNvPr id="24" name="Titel 3">
            <a:extLst>
              <a:ext uri="{FF2B5EF4-FFF2-40B4-BE49-F238E27FC236}">
                <a16:creationId xmlns:a16="http://schemas.microsoft.com/office/drawing/2014/main" id="{9A0F3DE8-4175-464B-B776-96FE09348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/>
              <a:t>Skriv en overskrift</a:t>
            </a:r>
          </a:p>
        </p:txBody>
      </p:sp>
      <p:sp>
        <p:nvSpPr>
          <p:cNvPr id="25" name="Pladsholder til tekst 20">
            <a:extLst>
              <a:ext uri="{FF2B5EF4-FFF2-40B4-BE49-F238E27FC236}">
                <a16:creationId xmlns:a16="http://schemas.microsoft.com/office/drawing/2014/main" id="{0BE832EE-8018-47A8-96CE-FC5E725D15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/>
            </a:lvl1pPr>
          </a:lstStyle>
          <a:p>
            <a:pPr lvl="0"/>
            <a:r>
              <a:rPr lang="da-DK"/>
              <a:t>Overskrift</a:t>
            </a:r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AAE2ED2F-6119-40CA-945D-1C37FFDB7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9" y="9576000"/>
            <a:ext cx="239026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7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-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E032F97C-21ED-46C1-8D6B-9AD718D229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8287999" cy="10287001"/>
          </a:xfrm>
          <a:custGeom>
            <a:avLst/>
            <a:gdLst>
              <a:gd name="connsiteX0" fmla="*/ 14846400 w 18287999"/>
              <a:gd name="connsiteY0" fmla="*/ 211 h 10287001"/>
              <a:gd name="connsiteX1" fmla="*/ 14846400 w 18287999"/>
              <a:gd name="connsiteY1" fmla="*/ 1908211 h 10287001"/>
              <a:gd name="connsiteX2" fmla="*/ 16117972 w 18287999"/>
              <a:gd name="connsiteY2" fmla="*/ 1908211 h 10287001"/>
              <a:gd name="connsiteX3" fmla="*/ 16422772 w 18287999"/>
              <a:gd name="connsiteY3" fmla="*/ 1603411 h 10287001"/>
              <a:gd name="connsiteX4" fmla="*/ 16422772 w 18287999"/>
              <a:gd name="connsiteY4" fmla="*/ 211 h 10287001"/>
              <a:gd name="connsiteX5" fmla="*/ 0 w 18287999"/>
              <a:gd name="connsiteY5" fmla="*/ 0 h 10287001"/>
              <a:gd name="connsiteX6" fmla="*/ 18287999 w 18287999"/>
              <a:gd name="connsiteY6" fmla="*/ 0 h 10287001"/>
              <a:gd name="connsiteX7" fmla="*/ 18287999 w 18287999"/>
              <a:gd name="connsiteY7" fmla="*/ 7429749 h 10287001"/>
              <a:gd name="connsiteX8" fmla="*/ 18273247 w 18287999"/>
              <a:gd name="connsiteY8" fmla="*/ 7721873 h 10287001"/>
              <a:gd name="connsiteX9" fmla="*/ 15704634 w 18287999"/>
              <a:gd name="connsiteY9" fmla="*/ 10274231 h 10287001"/>
              <a:gd name="connsiteX10" fmla="*/ 15434954 w 18287999"/>
              <a:gd name="connsiteY10" fmla="*/ 10287001 h 10287001"/>
              <a:gd name="connsiteX11" fmla="*/ 0 w 18287999"/>
              <a:gd name="connsiteY11" fmla="*/ 10287001 h 10287001"/>
              <a:gd name="connsiteX12" fmla="*/ 0 w 18287999"/>
              <a:gd name="connsiteY12" fmla="*/ 2628900 h 10287001"/>
              <a:gd name="connsiteX13" fmla="*/ 11555 w 18287999"/>
              <a:gd name="connsiteY13" fmla="*/ 2628900 h 10287001"/>
              <a:gd name="connsiteX14" fmla="*/ 14754 w 18287999"/>
              <a:gd name="connsiteY14" fmla="*/ 2565549 h 10287001"/>
              <a:gd name="connsiteX15" fmla="*/ 2857501 w 18287999"/>
              <a:gd name="connsiteY15" fmla="*/ 211 h 10287001"/>
              <a:gd name="connsiteX16" fmla="*/ 0 w 18287999"/>
              <a:gd name="connsiteY16" fmla="*/ 21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7999" h="10287001">
                <a:moveTo>
                  <a:pt x="14846400" y="211"/>
                </a:moveTo>
                <a:lnTo>
                  <a:pt x="14846400" y="1908211"/>
                </a:lnTo>
                <a:lnTo>
                  <a:pt x="16117972" y="1908211"/>
                </a:lnTo>
                <a:cubicBezTo>
                  <a:pt x="16286308" y="1908211"/>
                  <a:pt x="16422772" y="1771747"/>
                  <a:pt x="16422772" y="1603411"/>
                </a:cubicBezTo>
                <a:lnTo>
                  <a:pt x="16422772" y="211"/>
                </a:lnTo>
                <a:close/>
                <a:moveTo>
                  <a:pt x="0" y="0"/>
                </a:moveTo>
                <a:lnTo>
                  <a:pt x="18287999" y="0"/>
                </a:lnTo>
                <a:lnTo>
                  <a:pt x="18287999" y="7429749"/>
                </a:lnTo>
                <a:lnTo>
                  <a:pt x="18273247" y="7721873"/>
                </a:lnTo>
                <a:cubicBezTo>
                  <a:pt x="18136063" y="9072729"/>
                  <a:pt x="17057947" y="10145421"/>
                  <a:pt x="15704634" y="10274231"/>
                </a:cubicBezTo>
                <a:lnTo>
                  <a:pt x="15434954" y="10287001"/>
                </a:lnTo>
                <a:lnTo>
                  <a:pt x="0" y="10287001"/>
                </a:lnTo>
                <a:lnTo>
                  <a:pt x="0" y="2628900"/>
                </a:lnTo>
                <a:lnTo>
                  <a:pt x="11555" y="2628900"/>
                </a:lnTo>
                <a:lnTo>
                  <a:pt x="14754" y="2565549"/>
                </a:lnTo>
                <a:cubicBezTo>
                  <a:pt x="161087" y="1124637"/>
                  <a:pt x="1377981" y="211"/>
                  <a:pt x="2857501" y="211"/>
                </a:cubicBezTo>
                <a:lnTo>
                  <a:pt x="0" y="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EBFC50A-EF3D-4871-BD89-F01D857AC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7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tort billed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E032F97C-21ED-46C1-8D6B-9AD718D229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8287999" cy="10287001"/>
          </a:xfrm>
          <a:custGeom>
            <a:avLst/>
            <a:gdLst>
              <a:gd name="connsiteX0" fmla="*/ 14846400 w 18287999"/>
              <a:gd name="connsiteY0" fmla="*/ 211 h 10287001"/>
              <a:gd name="connsiteX1" fmla="*/ 14846400 w 18287999"/>
              <a:gd name="connsiteY1" fmla="*/ 1908211 h 10287001"/>
              <a:gd name="connsiteX2" fmla="*/ 16117972 w 18287999"/>
              <a:gd name="connsiteY2" fmla="*/ 1908211 h 10287001"/>
              <a:gd name="connsiteX3" fmla="*/ 16422772 w 18287999"/>
              <a:gd name="connsiteY3" fmla="*/ 1603411 h 10287001"/>
              <a:gd name="connsiteX4" fmla="*/ 16422772 w 18287999"/>
              <a:gd name="connsiteY4" fmla="*/ 211 h 10287001"/>
              <a:gd name="connsiteX5" fmla="*/ 0 w 18287999"/>
              <a:gd name="connsiteY5" fmla="*/ 0 h 10287001"/>
              <a:gd name="connsiteX6" fmla="*/ 18287999 w 18287999"/>
              <a:gd name="connsiteY6" fmla="*/ 0 h 10287001"/>
              <a:gd name="connsiteX7" fmla="*/ 18287999 w 18287999"/>
              <a:gd name="connsiteY7" fmla="*/ 7429749 h 10287001"/>
              <a:gd name="connsiteX8" fmla="*/ 18273247 w 18287999"/>
              <a:gd name="connsiteY8" fmla="*/ 7721873 h 10287001"/>
              <a:gd name="connsiteX9" fmla="*/ 15704634 w 18287999"/>
              <a:gd name="connsiteY9" fmla="*/ 10274231 h 10287001"/>
              <a:gd name="connsiteX10" fmla="*/ 15434954 w 18287999"/>
              <a:gd name="connsiteY10" fmla="*/ 10287001 h 10287001"/>
              <a:gd name="connsiteX11" fmla="*/ 0 w 18287999"/>
              <a:gd name="connsiteY11" fmla="*/ 10287001 h 10287001"/>
              <a:gd name="connsiteX12" fmla="*/ 0 w 18287999"/>
              <a:gd name="connsiteY12" fmla="*/ 2628900 h 10287001"/>
              <a:gd name="connsiteX13" fmla="*/ 11555 w 18287999"/>
              <a:gd name="connsiteY13" fmla="*/ 2628900 h 10287001"/>
              <a:gd name="connsiteX14" fmla="*/ 14754 w 18287999"/>
              <a:gd name="connsiteY14" fmla="*/ 2565549 h 10287001"/>
              <a:gd name="connsiteX15" fmla="*/ 2857501 w 18287999"/>
              <a:gd name="connsiteY15" fmla="*/ 211 h 10287001"/>
              <a:gd name="connsiteX16" fmla="*/ 0 w 18287999"/>
              <a:gd name="connsiteY16" fmla="*/ 21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7999" h="10287001">
                <a:moveTo>
                  <a:pt x="14846400" y="211"/>
                </a:moveTo>
                <a:lnTo>
                  <a:pt x="14846400" y="1908211"/>
                </a:lnTo>
                <a:lnTo>
                  <a:pt x="16117972" y="1908211"/>
                </a:lnTo>
                <a:cubicBezTo>
                  <a:pt x="16286308" y="1908211"/>
                  <a:pt x="16422772" y="1771747"/>
                  <a:pt x="16422772" y="1603411"/>
                </a:cubicBezTo>
                <a:lnTo>
                  <a:pt x="16422772" y="211"/>
                </a:lnTo>
                <a:close/>
                <a:moveTo>
                  <a:pt x="0" y="0"/>
                </a:moveTo>
                <a:lnTo>
                  <a:pt x="18287999" y="0"/>
                </a:lnTo>
                <a:lnTo>
                  <a:pt x="18287999" y="7429749"/>
                </a:lnTo>
                <a:lnTo>
                  <a:pt x="18273247" y="7721873"/>
                </a:lnTo>
                <a:cubicBezTo>
                  <a:pt x="18136063" y="9072729"/>
                  <a:pt x="17057947" y="10145421"/>
                  <a:pt x="15704634" y="10274231"/>
                </a:cubicBezTo>
                <a:lnTo>
                  <a:pt x="15434954" y="10287001"/>
                </a:lnTo>
                <a:lnTo>
                  <a:pt x="0" y="10287001"/>
                </a:lnTo>
                <a:lnTo>
                  <a:pt x="0" y="2628900"/>
                </a:lnTo>
                <a:lnTo>
                  <a:pt x="11555" y="2628900"/>
                </a:lnTo>
                <a:lnTo>
                  <a:pt x="14754" y="2565549"/>
                </a:lnTo>
                <a:cubicBezTo>
                  <a:pt x="161087" y="1124637"/>
                  <a:pt x="1377981" y="211"/>
                  <a:pt x="2857501" y="211"/>
                </a:cubicBezTo>
                <a:lnTo>
                  <a:pt x="0" y="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EBFC50A-EF3D-4871-BD89-F01D857AC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EFDBA1-B0EC-462F-A711-6D0C1C67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62547"/>
            <a:ext cx="15773400" cy="2565066"/>
          </a:xfrm>
          <a:prstGeom prst="rect">
            <a:avLst/>
          </a:prstGeom>
        </p:spPr>
        <p:txBody>
          <a:bodyPr/>
          <a:lstStyle>
            <a:lvl1pPr algn="ctr">
              <a:defRPr sz="16600" b="1">
                <a:solidFill>
                  <a:schemeClr val="tx1"/>
                </a:solidFill>
              </a:defRPr>
            </a:lvl1pPr>
          </a:lstStyle>
          <a:p>
            <a:r>
              <a:rPr lang="da-DK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43627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0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6" r:id="rId2"/>
    <p:sldLayoutId id="2147483687" r:id="rId3"/>
    <p:sldLayoutId id="2147483688" r:id="rId4"/>
    <p:sldLayoutId id="2147483690" r:id="rId5"/>
    <p:sldLayoutId id="2147483691" r:id="rId6"/>
    <p:sldLayoutId id="2147483692" r:id="rId7"/>
    <p:sldLayoutId id="2147483696" r:id="rId8"/>
    <p:sldLayoutId id="2147483698" r:id="rId9"/>
    <p:sldLayoutId id="2147483697" r:id="rId10"/>
    <p:sldLayoutId id="2147483694" r:id="rId11"/>
    <p:sldLayoutId id="2147483695" r:id="rId12"/>
    <p:sldLayoutId id="2147483700" r:id="rId13"/>
    <p:sldLayoutId id="2147483702" r:id="rId14"/>
    <p:sldLayoutId id="2147483701" r:id="rId15"/>
    <p:sldLayoutId id="2147483703" r:id="rId16"/>
    <p:sldLayoutId id="2147483704" r:id="rId1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j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j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sv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9F716A6-2E2D-4A2B-91E7-14BEE010F5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26CD3A6-6FDA-425D-A6E0-38E4FC011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3138" y="3169754"/>
            <a:ext cx="11941725" cy="3947493"/>
          </a:xfrm>
        </p:spPr>
        <p:txBody>
          <a:bodyPr/>
          <a:lstStyle/>
          <a:p>
            <a:pPr algn="ctr">
              <a:spcAft>
                <a:spcPts val="1500"/>
              </a:spcAft>
            </a:pPr>
            <a:r>
              <a:rPr lang="da-DK" sz="13800" b="1">
                <a:solidFill>
                  <a:schemeClr val="tx1"/>
                </a:solidFill>
                <a:latin typeface="+mj-lt"/>
              </a:rPr>
              <a:t>Randersløftet</a:t>
            </a:r>
            <a:br>
              <a:rPr lang="da-DK" sz="13800" b="1">
                <a:solidFill>
                  <a:schemeClr val="tx1"/>
                </a:solidFill>
                <a:latin typeface="+mj-lt"/>
              </a:rPr>
            </a:br>
            <a:r>
              <a:rPr kumimoji="0" lang="da-DK" sz="4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20. oktober 2025</a:t>
            </a:r>
            <a:endParaRPr lang="da-DK" sz="96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859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7A0DB-9E81-4453-FD3E-CC2161A75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AC99B97-5CAC-2741-2B47-6BD1CBDE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da-DK"/>
              <a:t>Virkeligheden virker</a:t>
            </a:r>
            <a:endParaRPr lang="en-US"/>
          </a:p>
        </p:txBody>
      </p:sp>
      <p:sp>
        <p:nvSpPr>
          <p:cNvPr id="4" name="Pladsholder til indhold 1">
            <a:extLst>
              <a:ext uri="{FF2B5EF4-FFF2-40B4-BE49-F238E27FC236}">
                <a16:creationId xmlns:a16="http://schemas.microsoft.com/office/drawing/2014/main" id="{50BFBB32-AC84-27F9-7030-5637805F224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267" y="4050553"/>
            <a:ext cx="4939954" cy="1702408"/>
          </a:xfrm>
        </p:spPr>
        <p:txBody>
          <a:bodyPr lIns="91440" tIns="45720" rIns="91440" bIns="45720" anchor="t"/>
          <a:lstStyle/>
          <a:p>
            <a:r>
              <a:rPr lang="da-DK" sz="3600" b="1" dirty="0"/>
              <a:t>Når unge får mulighed for at deltage i virkeligheden, så sker forandringen</a:t>
            </a:r>
            <a:endParaRPr lang="da-DK" sz="3600" b="1" dirty="0">
              <a:ea typeface="Calibri Light"/>
              <a:cs typeface="Calibri Light"/>
            </a:endParaRPr>
          </a:p>
        </p:txBody>
      </p:sp>
      <p:sp>
        <p:nvSpPr>
          <p:cNvPr id="2" name="Rutediagram: Forbindelse 1">
            <a:extLst>
              <a:ext uri="{FF2B5EF4-FFF2-40B4-BE49-F238E27FC236}">
                <a16:creationId xmlns:a16="http://schemas.microsoft.com/office/drawing/2014/main" id="{362B5057-D0D9-3863-DC1F-4BAB18722C4D}"/>
              </a:ext>
            </a:extLst>
          </p:cNvPr>
          <p:cNvSpPr/>
          <p:nvPr/>
        </p:nvSpPr>
        <p:spPr>
          <a:xfrm>
            <a:off x="8638304" y="2859682"/>
            <a:ext cx="3600000" cy="3600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  <a:p>
            <a:pPr algn="ctr"/>
            <a:endParaRPr lang="da-DK"/>
          </a:p>
        </p:txBody>
      </p:sp>
      <p:pic>
        <p:nvPicPr>
          <p:cNvPr id="5" name="Grafik 4" descr="Gruppe af mænd med massiv udfyldning">
            <a:extLst>
              <a:ext uri="{FF2B5EF4-FFF2-40B4-BE49-F238E27FC236}">
                <a16:creationId xmlns:a16="http://schemas.microsoft.com/office/drawing/2014/main" id="{3114FD4E-1644-854F-E188-10A3BC3BC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8304" y="3761512"/>
            <a:ext cx="1080000" cy="1080000"/>
          </a:xfrm>
          <a:prstGeom prst="rect">
            <a:avLst/>
          </a:prstGeom>
        </p:spPr>
      </p:pic>
      <p:sp>
        <p:nvSpPr>
          <p:cNvPr id="34" name="Tekstfelt 33">
            <a:extLst>
              <a:ext uri="{FF2B5EF4-FFF2-40B4-BE49-F238E27FC236}">
                <a16:creationId xmlns:a16="http://schemas.microsoft.com/office/drawing/2014/main" id="{635F9FF3-0B0B-F021-88BA-A8A395647345}"/>
              </a:ext>
            </a:extLst>
          </p:cNvPr>
          <p:cNvSpPr txBox="1"/>
          <p:nvPr/>
        </p:nvSpPr>
        <p:spPr>
          <a:xfrm>
            <a:off x="8990787" y="4866992"/>
            <a:ext cx="2941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>
                <a:solidFill>
                  <a:schemeClr val="bg1"/>
                </a:solidFill>
                <a:latin typeface="+mj-lt"/>
              </a:rPr>
              <a:t>Udvikling sker i deltagelse, ikke forberedelse</a:t>
            </a:r>
            <a:endParaRPr lang="da-DK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Rutediagram: Forbindelse 41">
            <a:extLst>
              <a:ext uri="{FF2B5EF4-FFF2-40B4-BE49-F238E27FC236}">
                <a16:creationId xmlns:a16="http://schemas.microsoft.com/office/drawing/2014/main" id="{CCD9D9ED-E12D-4893-1159-86C089DAD4E3}"/>
              </a:ext>
            </a:extLst>
          </p:cNvPr>
          <p:cNvSpPr/>
          <p:nvPr/>
        </p:nvSpPr>
        <p:spPr>
          <a:xfrm>
            <a:off x="9107169" y="221591"/>
            <a:ext cx="2880000" cy="2520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a-DK" sz="1600" b="1">
                <a:solidFill>
                  <a:schemeClr val="bg1"/>
                </a:solidFill>
                <a:latin typeface="+mj-lt"/>
              </a:rPr>
              <a:t>Fritidsliv og foreninger</a:t>
            </a:r>
            <a:br>
              <a:rPr lang="da-DK" sz="1600">
                <a:solidFill>
                  <a:schemeClr val="bg1"/>
                </a:solidFill>
                <a:latin typeface="+mj-lt"/>
              </a:rPr>
            </a:br>
            <a:r>
              <a:rPr lang="da-DK" sz="1600" i="1">
                <a:solidFill>
                  <a:schemeClr val="bg1"/>
                </a:solidFill>
                <a:latin typeface="+mj-lt"/>
              </a:rPr>
              <a:t>Relationer og tilhør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+mj-lt"/>
              </a:rPr>
              <a:t>Små fællesskaber giver energi og lyst til mere</a:t>
            </a:r>
            <a:endParaRPr lang="da-DK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Rutediagram: Forbindelse 46">
            <a:extLst>
              <a:ext uri="{FF2B5EF4-FFF2-40B4-BE49-F238E27FC236}">
                <a16:creationId xmlns:a16="http://schemas.microsoft.com/office/drawing/2014/main" id="{B61D1905-4F97-8D8E-0172-95EB11667699}"/>
              </a:ext>
            </a:extLst>
          </p:cNvPr>
          <p:cNvSpPr/>
          <p:nvPr/>
        </p:nvSpPr>
        <p:spPr>
          <a:xfrm>
            <a:off x="12228171" y="1843252"/>
            <a:ext cx="2880000" cy="2520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a-DK" sz="1600" b="1">
                <a:solidFill>
                  <a:schemeClr val="bg1"/>
                </a:solidFill>
                <a:latin typeface="+mj-lt"/>
              </a:rPr>
              <a:t>Mentor og støtte</a:t>
            </a:r>
            <a:br>
              <a:rPr lang="da-DK" sz="1600">
                <a:solidFill>
                  <a:schemeClr val="bg1"/>
                </a:solidFill>
                <a:latin typeface="+mj-lt"/>
              </a:rPr>
            </a:br>
            <a:r>
              <a:rPr lang="da-DK" sz="1600" i="1">
                <a:solidFill>
                  <a:schemeClr val="bg1"/>
                </a:solidFill>
                <a:latin typeface="+mj-lt"/>
              </a:rPr>
              <a:t>Tryghed og opbakning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+mj-lt"/>
              </a:rPr>
              <a:t>En person, der tror på én, gør forskellen</a:t>
            </a:r>
            <a:endParaRPr lang="da-DK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Rutediagram: Forbindelse 47">
            <a:extLst>
              <a:ext uri="{FF2B5EF4-FFF2-40B4-BE49-F238E27FC236}">
                <a16:creationId xmlns:a16="http://schemas.microsoft.com/office/drawing/2014/main" id="{AD6DAFB4-DA6C-CE1F-FCCF-B452FF0052C9}"/>
              </a:ext>
            </a:extLst>
          </p:cNvPr>
          <p:cNvSpPr/>
          <p:nvPr/>
        </p:nvSpPr>
        <p:spPr>
          <a:xfrm>
            <a:off x="6085177" y="4901758"/>
            <a:ext cx="2340000" cy="2520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a-DK" sz="1600" b="1">
                <a:solidFill>
                  <a:schemeClr val="bg1"/>
                </a:solidFill>
                <a:latin typeface="+mj-lt"/>
              </a:rPr>
              <a:t>Jobåbninger</a:t>
            </a:r>
            <a:br>
              <a:rPr lang="da-DK" sz="1600">
                <a:solidFill>
                  <a:schemeClr val="bg1"/>
                </a:solidFill>
                <a:latin typeface="+mj-lt"/>
              </a:rPr>
            </a:br>
            <a:r>
              <a:rPr lang="da-DK" sz="1600" i="1">
                <a:solidFill>
                  <a:schemeClr val="bg1"/>
                </a:solidFill>
                <a:latin typeface="+mj-lt"/>
              </a:rPr>
              <a:t>Læring og ansvar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+mj-lt"/>
              </a:rPr>
              <a:t>Erfaringer i virkeligheden skaber udvikling</a:t>
            </a:r>
            <a:endParaRPr lang="da-DK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Rutediagram: Forbindelse 48">
            <a:extLst>
              <a:ext uri="{FF2B5EF4-FFF2-40B4-BE49-F238E27FC236}">
                <a16:creationId xmlns:a16="http://schemas.microsoft.com/office/drawing/2014/main" id="{C27DA1C4-B701-FCB4-20ED-4EC0A8C6A683}"/>
              </a:ext>
            </a:extLst>
          </p:cNvPr>
          <p:cNvSpPr/>
          <p:nvPr/>
        </p:nvSpPr>
        <p:spPr>
          <a:xfrm>
            <a:off x="12394757" y="5199682"/>
            <a:ext cx="2700000" cy="2520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a-DK" sz="1600" b="1">
                <a:solidFill>
                  <a:schemeClr val="bg1"/>
                </a:solidFill>
                <a:latin typeface="+mj-lt"/>
              </a:rPr>
              <a:t>Uddannelse</a:t>
            </a:r>
            <a:br>
              <a:rPr lang="da-DK" sz="1600">
                <a:solidFill>
                  <a:schemeClr val="bg1"/>
                </a:solidFill>
                <a:latin typeface="+mj-lt"/>
              </a:rPr>
            </a:br>
            <a:r>
              <a:rPr lang="da-DK" sz="1600" i="1">
                <a:solidFill>
                  <a:schemeClr val="bg1"/>
                </a:solidFill>
                <a:latin typeface="+mj-lt"/>
              </a:rPr>
              <a:t>Læring og nye mål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+mj-lt"/>
              </a:rPr>
              <a:t>Små sejre bliver til store skridt</a:t>
            </a:r>
            <a:endParaRPr lang="da-DK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Rutediagram: Forbindelse 54">
            <a:extLst>
              <a:ext uri="{FF2B5EF4-FFF2-40B4-BE49-F238E27FC236}">
                <a16:creationId xmlns:a16="http://schemas.microsoft.com/office/drawing/2014/main" id="{5904132A-FD8A-0752-78FA-4E1EBC3A21AD}"/>
              </a:ext>
            </a:extLst>
          </p:cNvPr>
          <p:cNvSpPr/>
          <p:nvPr/>
        </p:nvSpPr>
        <p:spPr>
          <a:xfrm>
            <a:off x="5781851" y="1681344"/>
            <a:ext cx="3060000" cy="2520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a-DK" sz="1600" b="1">
                <a:solidFill>
                  <a:schemeClr val="bg1"/>
                </a:solidFill>
                <a:latin typeface="+mj-lt"/>
              </a:rPr>
              <a:t>Fællesskaber og netværk</a:t>
            </a:r>
            <a:br>
              <a:rPr lang="da-DK" sz="1600">
                <a:solidFill>
                  <a:schemeClr val="bg1"/>
                </a:solidFill>
                <a:latin typeface="+mj-lt"/>
              </a:rPr>
            </a:br>
            <a:r>
              <a:rPr lang="da-DK" sz="1600" i="1">
                <a:solidFill>
                  <a:schemeClr val="bg1"/>
                </a:solidFill>
                <a:latin typeface="+mj-lt"/>
              </a:rPr>
              <a:t>Relationer og selvtillid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+mj-lt"/>
              </a:rPr>
              <a:t>Giver plads, relationer og mening</a:t>
            </a:r>
            <a:endParaRPr lang="da-DK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Rutediagram: Forbindelse 55">
            <a:extLst>
              <a:ext uri="{FF2B5EF4-FFF2-40B4-BE49-F238E27FC236}">
                <a16:creationId xmlns:a16="http://schemas.microsoft.com/office/drawing/2014/main" id="{CF0219CE-3CEC-86A0-9B60-5CC9F57A61A0}"/>
              </a:ext>
            </a:extLst>
          </p:cNvPr>
          <p:cNvSpPr/>
          <p:nvPr/>
        </p:nvSpPr>
        <p:spPr>
          <a:xfrm>
            <a:off x="8944304" y="6660858"/>
            <a:ext cx="2988000" cy="2520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a-DK" sz="1600" b="1">
                <a:solidFill>
                  <a:schemeClr val="bg1"/>
                </a:solidFill>
                <a:latin typeface="+mj-lt"/>
              </a:rPr>
              <a:t>Livsmestring og hverdag</a:t>
            </a:r>
            <a:br>
              <a:rPr lang="da-DK" sz="1600">
                <a:solidFill>
                  <a:schemeClr val="bg1"/>
                </a:solidFill>
                <a:latin typeface="+mj-lt"/>
              </a:rPr>
            </a:br>
            <a:r>
              <a:rPr lang="da-DK" sz="1600">
                <a:solidFill>
                  <a:schemeClr val="bg1"/>
                </a:solidFill>
                <a:latin typeface="+mj-lt"/>
              </a:rPr>
              <a:t>Troen på fremtiden vokser, når den unge oplever at mestre virkeligheden</a:t>
            </a:r>
            <a:endParaRPr lang="da-DK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Bue 57">
            <a:extLst>
              <a:ext uri="{FF2B5EF4-FFF2-40B4-BE49-F238E27FC236}">
                <a16:creationId xmlns:a16="http://schemas.microsoft.com/office/drawing/2014/main" id="{5593114E-5E06-005D-2A88-A69484674661}"/>
              </a:ext>
            </a:extLst>
          </p:cNvPr>
          <p:cNvSpPr/>
          <p:nvPr/>
        </p:nvSpPr>
        <p:spPr>
          <a:xfrm rot="1204506">
            <a:off x="11594790" y="1025456"/>
            <a:ext cx="1588819" cy="1104042"/>
          </a:xfrm>
          <a:prstGeom prst="arc">
            <a:avLst>
              <a:gd name="adj1" fmla="val 13064889"/>
              <a:gd name="adj2" fmla="val 0"/>
            </a:avLst>
          </a:prstGeom>
          <a:noFill/>
          <a:ln w="1905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9" name="Bue 58">
            <a:extLst>
              <a:ext uri="{FF2B5EF4-FFF2-40B4-BE49-F238E27FC236}">
                <a16:creationId xmlns:a16="http://schemas.microsoft.com/office/drawing/2014/main" id="{77E54F79-CE34-581D-E711-C77981113560}"/>
              </a:ext>
            </a:extLst>
          </p:cNvPr>
          <p:cNvSpPr/>
          <p:nvPr/>
        </p:nvSpPr>
        <p:spPr>
          <a:xfrm rot="11534693">
            <a:off x="7630768" y="7173886"/>
            <a:ext cx="1588819" cy="1104042"/>
          </a:xfrm>
          <a:prstGeom prst="arc">
            <a:avLst>
              <a:gd name="adj1" fmla="val 13064889"/>
              <a:gd name="adj2" fmla="val 0"/>
            </a:avLst>
          </a:prstGeom>
          <a:noFill/>
          <a:ln w="1905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0" name="Bue 59">
            <a:extLst>
              <a:ext uri="{FF2B5EF4-FFF2-40B4-BE49-F238E27FC236}">
                <a16:creationId xmlns:a16="http://schemas.microsoft.com/office/drawing/2014/main" id="{36135554-BC83-BD56-6DE2-9728AAD7B95F}"/>
              </a:ext>
            </a:extLst>
          </p:cNvPr>
          <p:cNvSpPr/>
          <p:nvPr/>
        </p:nvSpPr>
        <p:spPr>
          <a:xfrm rot="8282828">
            <a:off x="11913927" y="7407549"/>
            <a:ext cx="1588819" cy="1104042"/>
          </a:xfrm>
          <a:prstGeom prst="arc">
            <a:avLst>
              <a:gd name="adj1" fmla="val 13064889"/>
              <a:gd name="adj2" fmla="val 0"/>
            </a:avLst>
          </a:prstGeom>
          <a:noFill/>
          <a:ln w="1905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1" name="Bue 60">
            <a:extLst>
              <a:ext uri="{FF2B5EF4-FFF2-40B4-BE49-F238E27FC236}">
                <a16:creationId xmlns:a16="http://schemas.microsoft.com/office/drawing/2014/main" id="{89597259-E187-6BAB-208A-3BC4F841FE7B}"/>
              </a:ext>
            </a:extLst>
          </p:cNvPr>
          <p:cNvSpPr/>
          <p:nvPr/>
        </p:nvSpPr>
        <p:spPr>
          <a:xfrm rot="4537466">
            <a:off x="13877868" y="4105801"/>
            <a:ext cx="1588819" cy="1104042"/>
          </a:xfrm>
          <a:prstGeom prst="arc">
            <a:avLst>
              <a:gd name="adj1" fmla="val 13064889"/>
              <a:gd name="adj2" fmla="val 0"/>
            </a:avLst>
          </a:prstGeom>
          <a:noFill/>
          <a:ln w="1905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2" name="Bue 61">
            <a:extLst>
              <a:ext uri="{FF2B5EF4-FFF2-40B4-BE49-F238E27FC236}">
                <a16:creationId xmlns:a16="http://schemas.microsoft.com/office/drawing/2014/main" id="{30D985A7-B789-BC0A-537A-48C1D55EFC7E}"/>
              </a:ext>
            </a:extLst>
          </p:cNvPr>
          <p:cNvSpPr/>
          <p:nvPr/>
        </p:nvSpPr>
        <p:spPr>
          <a:xfrm rot="18300977">
            <a:off x="7743803" y="895623"/>
            <a:ext cx="1588819" cy="1104042"/>
          </a:xfrm>
          <a:prstGeom prst="arc">
            <a:avLst>
              <a:gd name="adj1" fmla="val 13064889"/>
              <a:gd name="adj2" fmla="val 0"/>
            </a:avLst>
          </a:prstGeom>
          <a:noFill/>
          <a:ln w="1905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Bue 62">
            <a:extLst>
              <a:ext uri="{FF2B5EF4-FFF2-40B4-BE49-F238E27FC236}">
                <a16:creationId xmlns:a16="http://schemas.microsoft.com/office/drawing/2014/main" id="{06F556D9-E8AE-6BDA-99BF-EDC4059919B8}"/>
              </a:ext>
            </a:extLst>
          </p:cNvPr>
          <p:cNvSpPr/>
          <p:nvPr/>
        </p:nvSpPr>
        <p:spPr>
          <a:xfrm rot="15259734">
            <a:off x="5665547" y="4258201"/>
            <a:ext cx="1588819" cy="1104042"/>
          </a:xfrm>
          <a:prstGeom prst="arc">
            <a:avLst>
              <a:gd name="adj1" fmla="val 13064889"/>
              <a:gd name="adj2" fmla="val 0"/>
            </a:avLst>
          </a:prstGeom>
          <a:noFill/>
          <a:ln w="1905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5" name="Forbindelse: buet 64">
            <a:extLst>
              <a:ext uri="{FF2B5EF4-FFF2-40B4-BE49-F238E27FC236}">
                <a16:creationId xmlns:a16="http://schemas.microsoft.com/office/drawing/2014/main" id="{BB2E8753-788D-04D6-85BD-854FF133A56D}"/>
              </a:ext>
            </a:extLst>
          </p:cNvPr>
          <p:cNvCxnSpPr>
            <a:cxnSpLocks/>
            <a:stCxn id="55" idx="4"/>
          </p:cNvCxnSpPr>
          <p:nvPr/>
        </p:nvCxnSpPr>
        <p:spPr>
          <a:xfrm rot="16200000" flipH="1">
            <a:off x="7710396" y="3802798"/>
            <a:ext cx="357099" cy="1154189"/>
          </a:xfrm>
          <a:prstGeom prst="curvedConnector2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Forbindelse: buet 66">
            <a:extLst>
              <a:ext uri="{FF2B5EF4-FFF2-40B4-BE49-F238E27FC236}">
                <a16:creationId xmlns:a16="http://schemas.microsoft.com/office/drawing/2014/main" id="{04AD80FE-5617-7F93-77E4-779849ACAF08}"/>
              </a:ext>
            </a:extLst>
          </p:cNvPr>
          <p:cNvCxnSpPr>
            <a:stCxn id="48" idx="5"/>
          </p:cNvCxnSpPr>
          <p:nvPr/>
        </p:nvCxnSpPr>
        <p:spPr>
          <a:xfrm rot="5400000" flipH="1" flipV="1">
            <a:off x="8167768" y="6076482"/>
            <a:ext cx="890955" cy="1061508"/>
          </a:xfrm>
          <a:prstGeom prst="curvedConnector4">
            <a:avLst>
              <a:gd name="adj1" fmla="val -25658"/>
              <a:gd name="adj2" fmla="val 66141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Forbindelse: buet 71">
            <a:extLst>
              <a:ext uri="{FF2B5EF4-FFF2-40B4-BE49-F238E27FC236}">
                <a16:creationId xmlns:a16="http://schemas.microsoft.com/office/drawing/2014/main" id="{4ED555DA-61E0-4786-6F01-4F94C84BC1FA}"/>
              </a:ext>
            </a:extLst>
          </p:cNvPr>
          <p:cNvCxnSpPr>
            <a:stCxn id="56" idx="6"/>
          </p:cNvCxnSpPr>
          <p:nvPr/>
        </p:nvCxnSpPr>
        <p:spPr>
          <a:xfrm flipH="1" flipV="1">
            <a:off x="11530576" y="6317543"/>
            <a:ext cx="401728" cy="1603315"/>
          </a:xfrm>
          <a:prstGeom prst="curvedConnector4">
            <a:avLst>
              <a:gd name="adj1" fmla="val -56904"/>
              <a:gd name="adj2" fmla="val 89294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Forbindelse: buet 75">
            <a:extLst>
              <a:ext uri="{FF2B5EF4-FFF2-40B4-BE49-F238E27FC236}">
                <a16:creationId xmlns:a16="http://schemas.microsoft.com/office/drawing/2014/main" id="{5EC92D5D-23CE-9837-FC52-B81B2E05FB70}"/>
              </a:ext>
            </a:extLst>
          </p:cNvPr>
          <p:cNvCxnSpPr>
            <a:stCxn id="49" idx="0"/>
          </p:cNvCxnSpPr>
          <p:nvPr/>
        </p:nvCxnSpPr>
        <p:spPr>
          <a:xfrm rot="16200000" flipV="1">
            <a:off x="12928701" y="4383625"/>
            <a:ext cx="297924" cy="1334189"/>
          </a:xfrm>
          <a:prstGeom prst="curvedConnector2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Forbindelse: buet 77">
            <a:extLst>
              <a:ext uri="{FF2B5EF4-FFF2-40B4-BE49-F238E27FC236}">
                <a16:creationId xmlns:a16="http://schemas.microsoft.com/office/drawing/2014/main" id="{DDF1DE7E-E23E-B509-B4F8-110E62E9B38C}"/>
              </a:ext>
            </a:extLst>
          </p:cNvPr>
          <p:cNvCxnSpPr>
            <a:stCxn id="47" idx="1"/>
          </p:cNvCxnSpPr>
          <p:nvPr/>
        </p:nvCxnSpPr>
        <p:spPr>
          <a:xfrm rot="16200000" flipH="1" flipV="1">
            <a:off x="11746898" y="2114834"/>
            <a:ext cx="805577" cy="1000501"/>
          </a:xfrm>
          <a:prstGeom prst="curvedConnector4">
            <a:avLst>
              <a:gd name="adj1" fmla="val -28377"/>
              <a:gd name="adj2" fmla="val 71078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Forbindelse: buet 83">
            <a:extLst>
              <a:ext uri="{FF2B5EF4-FFF2-40B4-BE49-F238E27FC236}">
                <a16:creationId xmlns:a16="http://schemas.microsoft.com/office/drawing/2014/main" id="{7B538B1C-861A-2EE6-91D2-9BF21C9F3E34}"/>
              </a:ext>
            </a:extLst>
          </p:cNvPr>
          <p:cNvCxnSpPr>
            <a:stCxn id="42" idx="2"/>
          </p:cNvCxnSpPr>
          <p:nvPr/>
        </p:nvCxnSpPr>
        <p:spPr>
          <a:xfrm rot="10800000" flipH="1" flipV="1">
            <a:off x="9107169" y="1481590"/>
            <a:ext cx="211424" cy="1378091"/>
          </a:xfrm>
          <a:prstGeom prst="curvedConnector4">
            <a:avLst>
              <a:gd name="adj1" fmla="val -108124"/>
              <a:gd name="adj2" fmla="val 95715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7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>
            <a:extLst>
              <a:ext uri="{FF2B5EF4-FFF2-40B4-BE49-F238E27FC236}">
                <a16:creationId xmlns:a16="http://schemas.microsoft.com/office/drawing/2014/main" id="{23208842-4F52-CBD6-152C-B6C0924C03FE}"/>
              </a:ext>
            </a:extLst>
          </p:cNvPr>
          <p:cNvSpPr/>
          <p:nvPr/>
        </p:nvSpPr>
        <p:spPr>
          <a:xfrm>
            <a:off x="813981" y="4758324"/>
            <a:ext cx="10889969" cy="2180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F36AB88-F085-A19D-0AD9-1C03B3B1F6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2000" y="1872000"/>
            <a:ext cx="13870484" cy="594753"/>
          </a:xfrm>
        </p:spPr>
        <p:txBody>
          <a:bodyPr lIns="91440" tIns="45720" rIns="91440" bIns="45720" anchor="t"/>
          <a:lstStyle/>
          <a:p>
            <a:r>
              <a:rPr lang="da-DK" sz="3200" b="1" i="1"/>
              <a:t>Randers Kommune er i gang. De første 200 muligheder bliver skabt.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DE323B9-ECB6-E122-3D98-74F04F26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da-DK"/>
              <a:t>1.000 unge – 1.000 muligheder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0474884-87A9-9635-51BF-DDE5B68E1D06}"/>
              </a:ext>
            </a:extLst>
          </p:cNvPr>
          <p:cNvSpPr txBox="1"/>
          <p:nvPr/>
        </p:nvSpPr>
        <p:spPr>
          <a:xfrm>
            <a:off x="792000" y="3557845"/>
            <a:ext cx="1401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>
                <a:latin typeface="+mj-lt"/>
              </a:rPr>
              <a:t>200 / 1.000</a:t>
            </a:r>
          </a:p>
        </p:txBody>
      </p:sp>
      <p:pic>
        <p:nvPicPr>
          <p:cNvPr id="6" name="Grafik 5" descr="Cirkeldiagram 100% med massiv udfyldning">
            <a:extLst>
              <a:ext uri="{FF2B5EF4-FFF2-40B4-BE49-F238E27FC236}">
                <a16:creationId xmlns:a16="http://schemas.microsoft.com/office/drawing/2014/main" id="{BA6381BB-9AD2-3004-93C1-61405E042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000" y="2549553"/>
            <a:ext cx="914400" cy="914400"/>
          </a:xfrm>
          <a:prstGeom prst="rect">
            <a:avLst/>
          </a:prstGeom>
          <a:effectLst/>
        </p:spPr>
      </p:pic>
      <p:pic>
        <p:nvPicPr>
          <p:cNvPr id="9" name="Grafik 8" descr="Cirkeldiagram 100% med massiv udfyldning">
            <a:extLst>
              <a:ext uri="{FF2B5EF4-FFF2-40B4-BE49-F238E27FC236}">
                <a16:creationId xmlns:a16="http://schemas.microsoft.com/office/drawing/2014/main" id="{7418DC42-C8E6-8E2D-7F9C-6EC066DA7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6400" y="2557872"/>
            <a:ext cx="914400" cy="914400"/>
          </a:xfrm>
          <a:prstGeom prst="rect">
            <a:avLst/>
          </a:prstGeom>
          <a:effectLst/>
        </p:spPr>
      </p:pic>
      <p:pic>
        <p:nvPicPr>
          <p:cNvPr id="10" name="Grafik 9" descr="Cirkeldiagram 100% med massiv udfyldning">
            <a:extLst>
              <a:ext uri="{FF2B5EF4-FFF2-40B4-BE49-F238E27FC236}">
                <a16:creationId xmlns:a16="http://schemas.microsoft.com/office/drawing/2014/main" id="{A7314FB7-A393-8964-CE52-61CB31305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0800" y="2555099"/>
            <a:ext cx="914400" cy="914400"/>
          </a:xfrm>
          <a:prstGeom prst="rect">
            <a:avLst/>
          </a:prstGeom>
        </p:spPr>
      </p:pic>
      <p:pic>
        <p:nvPicPr>
          <p:cNvPr id="11" name="Grafik 10" descr="Cirkeldiagram 100% med massiv udfyldning">
            <a:extLst>
              <a:ext uri="{FF2B5EF4-FFF2-40B4-BE49-F238E27FC236}">
                <a16:creationId xmlns:a16="http://schemas.microsoft.com/office/drawing/2014/main" id="{FB365605-FF23-D513-613F-D6FA0B076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5200" y="2549553"/>
            <a:ext cx="914400" cy="914400"/>
          </a:xfrm>
          <a:prstGeom prst="rect">
            <a:avLst/>
          </a:prstGeom>
        </p:spPr>
      </p:pic>
      <p:pic>
        <p:nvPicPr>
          <p:cNvPr id="12" name="Grafik 11" descr="Cirkeldiagram 100% med massiv udfyldning">
            <a:extLst>
              <a:ext uri="{FF2B5EF4-FFF2-40B4-BE49-F238E27FC236}">
                <a16:creationId xmlns:a16="http://schemas.microsoft.com/office/drawing/2014/main" id="{629CD62D-F433-7D85-CACF-E6184189B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9600" y="2560645"/>
            <a:ext cx="914400" cy="914400"/>
          </a:xfrm>
          <a:prstGeom prst="rect">
            <a:avLst/>
          </a:prstGeom>
        </p:spPr>
      </p:pic>
      <p:pic>
        <p:nvPicPr>
          <p:cNvPr id="13" name="Grafik 12" descr="Cirkeldiagram 100% med massiv udfyldning">
            <a:extLst>
              <a:ext uri="{FF2B5EF4-FFF2-40B4-BE49-F238E27FC236}">
                <a16:creationId xmlns:a16="http://schemas.microsoft.com/office/drawing/2014/main" id="{6EB5F831-8AED-0D9D-BD96-925C409A5B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4000" y="2557872"/>
            <a:ext cx="914400" cy="914400"/>
          </a:xfrm>
          <a:prstGeom prst="rect">
            <a:avLst/>
          </a:prstGeom>
        </p:spPr>
      </p:pic>
      <p:pic>
        <p:nvPicPr>
          <p:cNvPr id="14" name="Grafik 13" descr="Cirkeldiagram 100% med massiv udfyldning">
            <a:extLst>
              <a:ext uri="{FF2B5EF4-FFF2-40B4-BE49-F238E27FC236}">
                <a16:creationId xmlns:a16="http://schemas.microsoft.com/office/drawing/2014/main" id="{7E4A80A9-8C90-A563-FFEF-3FB0EA75D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8400" y="2549553"/>
            <a:ext cx="914400" cy="914400"/>
          </a:xfrm>
          <a:prstGeom prst="rect">
            <a:avLst/>
          </a:prstGeom>
        </p:spPr>
      </p:pic>
      <p:pic>
        <p:nvPicPr>
          <p:cNvPr id="15" name="Grafik 14" descr="Cirkeldiagram 100% med massiv udfyldning">
            <a:extLst>
              <a:ext uri="{FF2B5EF4-FFF2-40B4-BE49-F238E27FC236}">
                <a16:creationId xmlns:a16="http://schemas.microsoft.com/office/drawing/2014/main" id="{C2E5C1F7-6737-D59C-4060-2C0FCF320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2800" y="2557872"/>
            <a:ext cx="914400" cy="914400"/>
          </a:xfrm>
          <a:prstGeom prst="rect">
            <a:avLst/>
          </a:prstGeom>
        </p:spPr>
      </p:pic>
      <p:pic>
        <p:nvPicPr>
          <p:cNvPr id="16" name="Grafik 15" descr="Cirkeldiagram 100% med massiv udfyldning">
            <a:extLst>
              <a:ext uri="{FF2B5EF4-FFF2-40B4-BE49-F238E27FC236}">
                <a16:creationId xmlns:a16="http://schemas.microsoft.com/office/drawing/2014/main" id="{6C01D138-B474-A01A-361D-4CA1FF2CB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7200" y="2566191"/>
            <a:ext cx="914400" cy="914400"/>
          </a:xfrm>
          <a:prstGeom prst="rect">
            <a:avLst/>
          </a:prstGeom>
        </p:spPr>
      </p:pic>
      <p:pic>
        <p:nvPicPr>
          <p:cNvPr id="17" name="Grafik 16" descr="Cirkeldiagram 100% med massiv udfyldning">
            <a:extLst>
              <a:ext uri="{FF2B5EF4-FFF2-40B4-BE49-F238E27FC236}">
                <a16:creationId xmlns:a16="http://schemas.microsoft.com/office/drawing/2014/main" id="{C1A2D0B6-4766-58AB-7982-6AF1CEF2D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1600" y="2547440"/>
            <a:ext cx="914400" cy="914400"/>
          </a:xfrm>
          <a:prstGeom prst="rect">
            <a:avLst/>
          </a:prstGeom>
        </p:spPr>
      </p:pic>
      <p:pic>
        <p:nvPicPr>
          <p:cNvPr id="19" name="Grafik 18" descr="Spørgsmål med massiv udfyldning">
            <a:extLst>
              <a:ext uri="{FF2B5EF4-FFF2-40B4-BE49-F238E27FC236}">
                <a16:creationId xmlns:a16="http://schemas.microsoft.com/office/drawing/2014/main" id="{2DC4E6DF-A634-3727-CA72-47ABD90555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06400" y="5060728"/>
            <a:ext cx="900000" cy="900000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50BCCE95-B40E-EEDB-BC52-DC6BAA27C8F0}"/>
              </a:ext>
            </a:extLst>
          </p:cNvPr>
          <p:cNvSpPr txBox="1"/>
          <p:nvPr/>
        </p:nvSpPr>
        <p:spPr>
          <a:xfrm>
            <a:off x="1214346" y="5957582"/>
            <a:ext cx="25273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800" b="1">
                <a:latin typeface="+mj-lt"/>
              </a:rPr>
              <a:t>Mentor for en ung: ledere og medarbejdere i Randers Kommune</a:t>
            </a:r>
            <a:endParaRPr lang="da-DK" sz="1800" b="1">
              <a:latin typeface="+mj-lt"/>
              <a:ea typeface="Calibri Light"/>
              <a:cs typeface="Calibri Light"/>
            </a:endParaRPr>
          </a:p>
        </p:txBody>
      </p:sp>
      <p:pic>
        <p:nvPicPr>
          <p:cNvPr id="22" name="Grafik 21" descr="Rejsetaske med massiv udfyldning">
            <a:extLst>
              <a:ext uri="{FF2B5EF4-FFF2-40B4-BE49-F238E27FC236}">
                <a16:creationId xmlns:a16="http://schemas.microsoft.com/office/drawing/2014/main" id="{2993A6C7-434A-5027-F5BB-D6157CDEE6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9251" y="5054115"/>
            <a:ext cx="900000" cy="900000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4BCD99B1-39AC-98B7-8315-BC61D93EF609}"/>
              </a:ext>
            </a:extLst>
          </p:cNvPr>
          <p:cNvSpPr txBox="1"/>
          <p:nvPr/>
        </p:nvSpPr>
        <p:spPr>
          <a:xfrm>
            <a:off x="4179083" y="5943572"/>
            <a:ext cx="132033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800" b="1">
                <a:latin typeface="+mj-lt"/>
              </a:rPr>
              <a:t>Jobåbninger CSR- og fritidsjob</a:t>
            </a:r>
          </a:p>
        </p:txBody>
      </p:sp>
      <p:pic>
        <p:nvPicPr>
          <p:cNvPr id="28" name="Grafik 27" descr="Bygning med massiv udfyldning">
            <a:extLst>
              <a:ext uri="{FF2B5EF4-FFF2-40B4-BE49-F238E27FC236}">
                <a16:creationId xmlns:a16="http://schemas.microsoft.com/office/drawing/2014/main" id="{218106A4-B5BE-63E5-107C-92236C155B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35600" y="5056922"/>
            <a:ext cx="900000" cy="900000"/>
          </a:xfrm>
          <a:prstGeom prst="rect">
            <a:avLst/>
          </a:prstGeom>
        </p:spPr>
      </p:pic>
      <p:sp>
        <p:nvSpPr>
          <p:cNvPr id="29" name="Tekstfelt 28">
            <a:extLst>
              <a:ext uri="{FF2B5EF4-FFF2-40B4-BE49-F238E27FC236}">
                <a16:creationId xmlns:a16="http://schemas.microsoft.com/office/drawing/2014/main" id="{DA07D636-7092-120E-E685-9C20E03BBD23}"/>
              </a:ext>
            </a:extLst>
          </p:cNvPr>
          <p:cNvSpPr txBox="1"/>
          <p:nvPr/>
        </p:nvSpPr>
        <p:spPr>
          <a:xfrm>
            <a:off x="6243600" y="5943572"/>
            <a:ext cx="167215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1800" b="1">
                <a:latin typeface="+mj-lt"/>
              </a:rPr>
              <a:t>Facilitere et erhvervsmentor-netværk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D8F48862-E00F-CDC9-2018-C6CF4E2A059B}"/>
              </a:ext>
            </a:extLst>
          </p:cNvPr>
          <p:cNvSpPr txBox="1"/>
          <p:nvPr/>
        </p:nvSpPr>
        <p:spPr>
          <a:xfrm>
            <a:off x="792000" y="7158045"/>
            <a:ext cx="14019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latin typeface="+mj-lt"/>
              </a:rPr>
              <a:t>Listen udvides løbende – hver ny mulighed gør en forskel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C324A705-54BC-175E-DA20-E21D7B4BC5B5}"/>
              </a:ext>
            </a:extLst>
          </p:cNvPr>
          <p:cNvSpPr txBox="1"/>
          <p:nvPr/>
        </p:nvSpPr>
        <p:spPr>
          <a:xfrm>
            <a:off x="791999" y="4219817"/>
            <a:ext cx="640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>
                <a:latin typeface="+mj-lt"/>
              </a:rPr>
              <a:t>Eksempler</a:t>
            </a:r>
            <a:endParaRPr lang="da-DK" sz="2000">
              <a:latin typeface="+mj-lt"/>
            </a:endParaRPr>
          </a:p>
        </p:txBody>
      </p:sp>
      <p:sp>
        <p:nvSpPr>
          <p:cNvPr id="36" name="Pladsholder til indhold 1">
            <a:extLst>
              <a:ext uri="{FF2B5EF4-FFF2-40B4-BE49-F238E27FC236}">
                <a16:creationId xmlns:a16="http://schemas.microsoft.com/office/drawing/2014/main" id="{D708B25D-51C2-0970-7812-A92815B5714F}"/>
              </a:ext>
            </a:extLst>
          </p:cNvPr>
          <p:cNvSpPr txBox="1">
            <a:spLocks/>
          </p:cNvSpPr>
          <p:nvPr/>
        </p:nvSpPr>
        <p:spPr>
          <a:xfrm>
            <a:off x="1779181" y="8199939"/>
            <a:ext cx="9924769" cy="594753"/>
          </a:xfrm>
          <a:prstGeom prst="rect">
            <a:avLst/>
          </a:prstGeom>
        </p:spPr>
        <p:txBody>
          <a:bodyPr anchor="t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200" b="1"/>
              <a:t>Vi har taget de første skridt</a:t>
            </a:r>
          </a:p>
        </p:txBody>
      </p:sp>
      <p:pic>
        <p:nvPicPr>
          <p:cNvPr id="38" name="Grafik 37" descr="Skål med massiv udfyldning">
            <a:extLst>
              <a:ext uri="{FF2B5EF4-FFF2-40B4-BE49-F238E27FC236}">
                <a16:creationId xmlns:a16="http://schemas.microsoft.com/office/drawing/2014/main" id="{AFA02E7F-0089-24F0-B909-372FD146CC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4781" y="8025716"/>
            <a:ext cx="914400" cy="914400"/>
          </a:xfrm>
          <a:prstGeom prst="rect">
            <a:avLst/>
          </a:prstGeom>
        </p:spPr>
      </p:pic>
      <p:pic>
        <p:nvPicPr>
          <p:cNvPr id="18" name="Graphic 17" descr="Mønter kontur">
            <a:extLst>
              <a:ext uri="{FF2B5EF4-FFF2-40B4-BE49-F238E27FC236}">
                <a16:creationId xmlns:a16="http://schemas.microsoft.com/office/drawing/2014/main" id="{39D835DF-8370-7653-141D-FDA21EEE59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038820" y="5142746"/>
            <a:ext cx="914400" cy="914400"/>
          </a:xfrm>
          <a:prstGeom prst="rect">
            <a:avLst/>
          </a:prstGeom>
        </p:spPr>
      </p:pic>
      <p:sp>
        <p:nvSpPr>
          <p:cNvPr id="21" name="Tekstfelt 31">
            <a:extLst>
              <a:ext uri="{FF2B5EF4-FFF2-40B4-BE49-F238E27FC236}">
                <a16:creationId xmlns:a16="http://schemas.microsoft.com/office/drawing/2014/main" id="{2BC41172-8617-0CD6-722D-6354D5E72840}"/>
              </a:ext>
            </a:extLst>
          </p:cNvPr>
          <p:cNvSpPr txBox="1"/>
          <p:nvPr/>
        </p:nvSpPr>
        <p:spPr>
          <a:xfrm>
            <a:off x="8659941" y="6074302"/>
            <a:ext cx="167215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1800" b="1">
                <a:latin typeface="+mj-lt"/>
              </a:rPr>
              <a:t>Kursus i privatøkonomi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1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3C135-9D41-CFC0-9FBF-5DF4506AE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42FB5DE-DB83-DFEB-B598-0D1121419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da-DK"/>
              <a:t>Efter konferencen</a:t>
            </a:r>
          </a:p>
        </p:txBody>
      </p:sp>
      <p:sp>
        <p:nvSpPr>
          <p:cNvPr id="8" name="Pladsholder til indhold 1">
            <a:extLst>
              <a:ext uri="{FF2B5EF4-FFF2-40B4-BE49-F238E27FC236}">
                <a16:creationId xmlns:a16="http://schemas.microsoft.com/office/drawing/2014/main" id="{5EB7DD14-003D-2BAF-5079-6A277E6651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9791" y="1912850"/>
            <a:ext cx="10080000" cy="560304"/>
          </a:xfrm>
        </p:spPr>
        <p:txBody>
          <a:bodyPr/>
          <a:lstStyle/>
          <a:p>
            <a:r>
              <a:rPr lang="da-DK" sz="4000" b="1" i="1"/>
              <a:t>I dag starter samtalen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42B41AA-6B9B-221E-8282-9455690645ED}"/>
              </a:ext>
            </a:extLst>
          </p:cNvPr>
          <p:cNvSpPr/>
          <p:nvPr/>
        </p:nvSpPr>
        <p:spPr>
          <a:xfrm>
            <a:off x="791999" y="3623355"/>
            <a:ext cx="13101422" cy="2889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pic>
        <p:nvPicPr>
          <p:cNvPr id="25" name="Pladsholder til indhold 6" descr="Åben konvolut med massiv udfyldning">
            <a:extLst>
              <a:ext uri="{FF2B5EF4-FFF2-40B4-BE49-F238E27FC236}">
                <a16:creationId xmlns:a16="http://schemas.microsoft.com/office/drawing/2014/main" id="{FC5E8D90-75A7-109E-977F-FB368D3D2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1146" y="4333540"/>
            <a:ext cx="900000" cy="900000"/>
          </a:xfrm>
          <a:prstGeom prst="rect">
            <a:avLst/>
          </a:prstGeom>
        </p:spPr>
      </p:pic>
      <p:sp>
        <p:nvSpPr>
          <p:cNvPr id="26" name="Pladsholder til indhold 1">
            <a:extLst>
              <a:ext uri="{FF2B5EF4-FFF2-40B4-BE49-F238E27FC236}">
                <a16:creationId xmlns:a16="http://schemas.microsoft.com/office/drawing/2014/main" id="{789E2616-C037-6B2A-172B-619ECBB5CA96}"/>
              </a:ext>
            </a:extLst>
          </p:cNvPr>
          <p:cNvSpPr txBox="1">
            <a:spLocks/>
          </p:cNvSpPr>
          <p:nvPr/>
        </p:nvSpPr>
        <p:spPr>
          <a:xfrm>
            <a:off x="3868394" y="3971650"/>
            <a:ext cx="1305504" cy="361890"/>
          </a:xfrm>
          <a:prstGeom prst="rect">
            <a:avLst/>
          </a:prstGeom>
        </p:spPr>
        <p:txBody>
          <a:bodyPr anchor="t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b="1"/>
              <a:t>Nyhedsbrev</a:t>
            </a:r>
            <a:endParaRPr lang="da-DK" sz="3200" b="1"/>
          </a:p>
        </p:txBody>
      </p:sp>
      <p:sp>
        <p:nvSpPr>
          <p:cNvPr id="27" name="Pladsholder til indhold 1">
            <a:extLst>
              <a:ext uri="{FF2B5EF4-FFF2-40B4-BE49-F238E27FC236}">
                <a16:creationId xmlns:a16="http://schemas.microsoft.com/office/drawing/2014/main" id="{C2F43473-92E6-5342-A2C0-17FB672979B8}"/>
              </a:ext>
            </a:extLst>
          </p:cNvPr>
          <p:cNvSpPr txBox="1">
            <a:spLocks/>
          </p:cNvSpPr>
          <p:nvPr/>
        </p:nvSpPr>
        <p:spPr>
          <a:xfrm>
            <a:off x="3300674" y="5233540"/>
            <a:ext cx="2440944" cy="1077048"/>
          </a:xfrm>
          <a:prstGeom prst="rect">
            <a:avLst/>
          </a:prstGeom>
        </p:spPr>
        <p:txBody>
          <a:bodyPr anchor="t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/>
              <a:t>Vi udsender nyhedsbrev til alle deltagere med opdateringer, inspiration og resultater</a:t>
            </a:r>
            <a:endParaRPr lang="da-DK" sz="3200" b="1" i="1"/>
          </a:p>
        </p:txBody>
      </p:sp>
      <p:pic>
        <p:nvPicPr>
          <p:cNvPr id="30" name="Grafik 29" descr="Verden med massiv udfyldning">
            <a:extLst>
              <a:ext uri="{FF2B5EF4-FFF2-40B4-BE49-F238E27FC236}">
                <a16:creationId xmlns:a16="http://schemas.microsoft.com/office/drawing/2014/main" id="{96085E47-BC09-2AE2-FA06-431FAABAE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0195" y="4333540"/>
            <a:ext cx="900000" cy="900000"/>
          </a:xfrm>
          <a:prstGeom prst="rect">
            <a:avLst/>
          </a:prstGeom>
        </p:spPr>
      </p:pic>
      <p:sp>
        <p:nvSpPr>
          <p:cNvPr id="37" name="Pladsholder til indhold 1">
            <a:extLst>
              <a:ext uri="{FF2B5EF4-FFF2-40B4-BE49-F238E27FC236}">
                <a16:creationId xmlns:a16="http://schemas.microsoft.com/office/drawing/2014/main" id="{80818F35-6718-699F-9B4E-8F7D86E18BF2}"/>
              </a:ext>
            </a:extLst>
          </p:cNvPr>
          <p:cNvSpPr txBox="1">
            <a:spLocks/>
          </p:cNvSpPr>
          <p:nvPr/>
        </p:nvSpPr>
        <p:spPr>
          <a:xfrm>
            <a:off x="779723" y="5233540"/>
            <a:ext cx="2440944" cy="900000"/>
          </a:xfrm>
          <a:prstGeom prst="rect">
            <a:avLst/>
          </a:prstGeom>
        </p:spPr>
        <p:txBody>
          <a:bodyPr anchor="t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/>
              <a:t>Find information, cases og kontaktformular</a:t>
            </a:r>
            <a:endParaRPr lang="da-DK" sz="3200" i="1"/>
          </a:p>
        </p:txBody>
      </p:sp>
      <p:pic>
        <p:nvPicPr>
          <p:cNvPr id="39" name="Grafik 38" descr="Håndtryk med massiv udfyldning">
            <a:extLst>
              <a:ext uri="{FF2B5EF4-FFF2-40B4-BE49-F238E27FC236}">
                <a16:creationId xmlns:a16="http://schemas.microsoft.com/office/drawing/2014/main" id="{16C23763-B86B-D8F0-F483-626A4C1F8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05381" y="4405567"/>
            <a:ext cx="900000" cy="900000"/>
          </a:xfrm>
          <a:prstGeom prst="rect">
            <a:avLst/>
          </a:prstGeom>
        </p:spPr>
      </p:pic>
      <p:sp>
        <p:nvSpPr>
          <p:cNvPr id="40" name="Pladsholder til indhold 1">
            <a:extLst>
              <a:ext uri="{FF2B5EF4-FFF2-40B4-BE49-F238E27FC236}">
                <a16:creationId xmlns:a16="http://schemas.microsoft.com/office/drawing/2014/main" id="{162DCE67-F340-4A8A-7622-03F0280E57C7}"/>
              </a:ext>
            </a:extLst>
          </p:cNvPr>
          <p:cNvSpPr txBox="1">
            <a:spLocks/>
          </p:cNvSpPr>
          <p:nvPr/>
        </p:nvSpPr>
        <p:spPr>
          <a:xfrm>
            <a:off x="8599333" y="5305567"/>
            <a:ext cx="2440944" cy="900000"/>
          </a:xfrm>
          <a:prstGeom prst="rect">
            <a:avLst/>
          </a:prstGeom>
        </p:spPr>
        <p:txBody>
          <a:bodyPr anchor="t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/>
              <a:t>Samtalen om </a:t>
            </a:r>
            <a:r>
              <a:rPr lang="da-DK" sz="1800" b="1" i="1"/>
              <a:t>hvordan</a:t>
            </a:r>
            <a:r>
              <a:rPr lang="da-DK" sz="1800"/>
              <a:t> starter i dag – vi skaber løsninger sammen</a:t>
            </a:r>
            <a:endParaRPr lang="da-DK" sz="3200" i="1"/>
          </a:p>
        </p:txBody>
      </p:sp>
      <p:pic>
        <p:nvPicPr>
          <p:cNvPr id="41" name="Grafik 40" descr="Telefon med højttaler med massiv udfyldning">
            <a:extLst>
              <a:ext uri="{FF2B5EF4-FFF2-40B4-BE49-F238E27FC236}">
                <a16:creationId xmlns:a16="http://schemas.microsoft.com/office/drawing/2014/main" id="{234455AE-8F6D-5BBF-D46C-7E2D996845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0263" y="4333540"/>
            <a:ext cx="900000" cy="900000"/>
          </a:xfrm>
          <a:prstGeom prst="rect">
            <a:avLst/>
          </a:prstGeom>
        </p:spPr>
      </p:pic>
      <p:sp>
        <p:nvSpPr>
          <p:cNvPr id="42" name="Pladsholder til indhold 1">
            <a:extLst>
              <a:ext uri="{FF2B5EF4-FFF2-40B4-BE49-F238E27FC236}">
                <a16:creationId xmlns:a16="http://schemas.microsoft.com/office/drawing/2014/main" id="{66CFBAB7-1050-2DEC-7C0E-33DAAC9F3B9A}"/>
              </a:ext>
            </a:extLst>
          </p:cNvPr>
          <p:cNvSpPr txBox="1">
            <a:spLocks/>
          </p:cNvSpPr>
          <p:nvPr/>
        </p:nvSpPr>
        <p:spPr>
          <a:xfrm>
            <a:off x="5909791" y="5233540"/>
            <a:ext cx="2440944" cy="90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/>
              <a:t>Vi kontakter alle interesserede personligt inden for </a:t>
            </a:r>
            <a:r>
              <a:rPr lang="da-DK" sz="1800" b="1"/>
              <a:t>14 dage</a:t>
            </a:r>
            <a:endParaRPr lang="da-DK" sz="3200" b="1" i="1"/>
          </a:p>
        </p:txBody>
      </p:sp>
      <p:sp>
        <p:nvSpPr>
          <p:cNvPr id="43" name="Pladsholder til indhold 1">
            <a:extLst>
              <a:ext uri="{FF2B5EF4-FFF2-40B4-BE49-F238E27FC236}">
                <a16:creationId xmlns:a16="http://schemas.microsoft.com/office/drawing/2014/main" id="{15C86242-1537-F153-634F-6390CDDFB8F8}"/>
              </a:ext>
            </a:extLst>
          </p:cNvPr>
          <p:cNvSpPr txBox="1">
            <a:spLocks/>
          </p:cNvSpPr>
          <p:nvPr/>
        </p:nvSpPr>
        <p:spPr>
          <a:xfrm>
            <a:off x="1347443" y="3971650"/>
            <a:ext cx="1509800" cy="361890"/>
          </a:xfrm>
          <a:prstGeom prst="rect">
            <a:avLst/>
          </a:prstGeom>
        </p:spPr>
        <p:txBody>
          <a:bodyPr anchor="t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b="1"/>
              <a:t>Hjemmeside</a:t>
            </a:r>
            <a:endParaRPr lang="da-DK" sz="3200" b="1"/>
          </a:p>
        </p:txBody>
      </p:sp>
      <p:sp>
        <p:nvSpPr>
          <p:cNvPr id="44" name="Pladsholder til indhold 1">
            <a:extLst>
              <a:ext uri="{FF2B5EF4-FFF2-40B4-BE49-F238E27FC236}">
                <a16:creationId xmlns:a16="http://schemas.microsoft.com/office/drawing/2014/main" id="{29D60FC2-C648-E1F9-6062-13EE5882B2F4}"/>
              </a:ext>
            </a:extLst>
          </p:cNvPr>
          <p:cNvSpPr txBox="1">
            <a:spLocks/>
          </p:cNvSpPr>
          <p:nvPr/>
        </p:nvSpPr>
        <p:spPr>
          <a:xfrm>
            <a:off x="9289381" y="4043677"/>
            <a:ext cx="1476000" cy="361890"/>
          </a:xfrm>
          <a:prstGeom prst="rect">
            <a:avLst/>
          </a:prstGeom>
        </p:spPr>
        <p:txBody>
          <a:bodyPr anchor="t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b="1"/>
              <a:t>Partnerskaber</a:t>
            </a:r>
            <a:endParaRPr lang="da-DK" sz="3200" b="1"/>
          </a:p>
        </p:txBody>
      </p:sp>
      <p:sp>
        <p:nvSpPr>
          <p:cNvPr id="45" name="Pladsholder til indhold 1">
            <a:extLst>
              <a:ext uri="{FF2B5EF4-FFF2-40B4-BE49-F238E27FC236}">
                <a16:creationId xmlns:a16="http://schemas.microsoft.com/office/drawing/2014/main" id="{79E08BF8-9465-7DD9-5B5C-034880707CED}"/>
              </a:ext>
            </a:extLst>
          </p:cNvPr>
          <p:cNvSpPr txBox="1">
            <a:spLocks/>
          </p:cNvSpPr>
          <p:nvPr/>
        </p:nvSpPr>
        <p:spPr>
          <a:xfrm>
            <a:off x="6392263" y="3971650"/>
            <a:ext cx="1476000" cy="361890"/>
          </a:xfrm>
          <a:prstGeom prst="rect">
            <a:avLst/>
          </a:prstGeom>
        </p:spPr>
        <p:txBody>
          <a:bodyPr anchor="t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/>
              <a:t>Opfølgning</a:t>
            </a:r>
            <a:endParaRPr lang="da-DK" sz="3200" b="1"/>
          </a:p>
        </p:txBody>
      </p:sp>
      <p:sp>
        <p:nvSpPr>
          <p:cNvPr id="46" name="Pladsholder til indhold 1">
            <a:extLst>
              <a:ext uri="{FF2B5EF4-FFF2-40B4-BE49-F238E27FC236}">
                <a16:creationId xmlns:a16="http://schemas.microsoft.com/office/drawing/2014/main" id="{20DA57CB-BE55-C470-A119-525544A9F156}"/>
              </a:ext>
            </a:extLst>
          </p:cNvPr>
          <p:cNvSpPr txBox="1">
            <a:spLocks/>
          </p:cNvSpPr>
          <p:nvPr/>
        </p:nvSpPr>
        <p:spPr>
          <a:xfrm>
            <a:off x="779723" y="3048862"/>
            <a:ext cx="4080251" cy="384264"/>
          </a:xfrm>
          <a:prstGeom prst="rect">
            <a:avLst/>
          </a:prstGeom>
        </p:spPr>
        <p:txBody>
          <a:bodyPr anchor="t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/>
              <a:t>Vi forsætter arbejdet sammen</a:t>
            </a:r>
          </a:p>
        </p:txBody>
      </p:sp>
      <p:sp>
        <p:nvSpPr>
          <p:cNvPr id="47" name="Pladsholder til indhold 1">
            <a:extLst>
              <a:ext uri="{FF2B5EF4-FFF2-40B4-BE49-F238E27FC236}">
                <a16:creationId xmlns:a16="http://schemas.microsoft.com/office/drawing/2014/main" id="{F26E1478-05B4-3B83-C60E-7C5B8E4EF5AD}"/>
              </a:ext>
            </a:extLst>
          </p:cNvPr>
          <p:cNvSpPr txBox="1">
            <a:spLocks/>
          </p:cNvSpPr>
          <p:nvPr/>
        </p:nvSpPr>
        <p:spPr>
          <a:xfrm>
            <a:off x="727645" y="7382908"/>
            <a:ext cx="9677736" cy="560304"/>
          </a:xfrm>
          <a:prstGeom prst="rect">
            <a:avLst/>
          </a:prstGeom>
        </p:spPr>
        <p:txBody>
          <a:bodyPr anchor="t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4000" b="1"/>
              <a:t>1.000 unge – 1.000 muligheder</a:t>
            </a:r>
          </a:p>
        </p:txBody>
      </p:sp>
      <p:sp>
        <p:nvSpPr>
          <p:cNvPr id="49" name="Pladsholder til indhold 1">
            <a:extLst>
              <a:ext uri="{FF2B5EF4-FFF2-40B4-BE49-F238E27FC236}">
                <a16:creationId xmlns:a16="http://schemas.microsoft.com/office/drawing/2014/main" id="{4914BD9B-DB7A-D8F5-A478-A7624F4E2799}"/>
              </a:ext>
            </a:extLst>
          </p:cNvPr>
          <p:cNvSpPr txBox="1">
            <a:spLocks/>
          </p:cNvSpPr>
          <p:nvPr/>
        </p:nvSpPr>
        <p:spPr>
          <a:xfrm>
            <a:off x="11667674" y="3971650"/>
            <a:ext cx="1476000" cy="361890"/>
          </a:xfrm>
          <a:prstGeom prst="rect">
            <a:avLst/>
          </a:prstGeom>
        </p:spPr>
        <p:txBody>
          <a:bodyPr anchor="t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/>
              <a:t>Status</a:t>
            </a:r>
            <a:endParaRPr lang="da-DK" sz="3200" b="1"/>
          </a:p>
        </p:txBody>
      </p:sp>
      <p:pic>
        <p:nvPicPr>
          <p:cNvPr id="51" name="Grafik 50" descr="Møde med massiv udfyldning">
            <a:extLst>
              <a:ext uri="{FF2B5EF4-FFF2-40B4-BE49-F238E27FC236}">
                <a16:creationId xmlns:a16="http://schemas.microsoft.com/office/drawing/2014/main" id="{7F476B63-28E5-7619-4F66-0426B47B84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948474" y="4335903"/>
            <a:ext cx="914400" cy="914400"/>
          </a:xfrm>
          <a:prstGeom prst="rect">
            <a:avLst/>
          </a:prstGeom>
        </p:spPr>
      </p:pic>
      <p:sp>
        <p:nvSpPr>
          <p:cNvPr id="52" name="Pladsholder til indhold 1">
            <a:extLst>
              <a:ext uri="{FF2B5EF4-FFF2-40B4-BE49-F238E27FC236}">
                <a16:creationId xmlns:a16="http://schemas.microsoft.com/office/drawing/2014/main" id="{577A6E32-33EF-7F36-478D-E6ACF6977907}"/>
              </a:ext>
            </a:extLst>
          </p:cNvPr>
          <p:cNvSpPr txBox="1">
            <a:spLocks/>
          </p:cNvSpPr>
          <p:nvPr/>
        </p:nvSpPr>
        <p:spPr>
          <a:xfrm>
            <a:off x="11205816" y="5250302"/>
            <a:ext cx="2440944" cy="11502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/>
              <a:t>Vi inviterer i sommeren 2026 ind til en status på arbejdet med </a:t>
            </a:r>
            <a:r>
              <a:rPr lang="da-DK" sz="1800" b="1" i="1"/>
              <a:t>Randersløftet</a:t>
            </a:r>
            <a:endParaRPr lang="da-DK" sz="3200" b="1" i="1"/>
          </a:p>
        </p:txBody>
      </p:sp>
    </p:spTree>
    <p:extLst>
      <p:ext uri="{BB962C8B-B14F-4D97-AF65-F5344CB8AC3E}">
        <p14:creationId xmlns:p14="http://schemas.microsoft.com/office/powerpoint/2010/main" val="2719927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33FB2-A754-F0C7-ECDA-89082E3D9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DC505A4-B752-743D-E608-F91A7AF972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2CBA9E-3B00-2132-7775-D457A0FAF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225" y="3238498"/>
            <a:ext cx="14599408" cy="43633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da-DK" sz="6600" b="1">
                <a:solidFill>
                  <a:schemeClr val="tx1"/>
                </a:solidFill>
                <a:latin typeface="+mj-lt"/>
              </a:rPr>
              <a:t>Panelpræsentation v.</a:t>
            </a:r>
            <a:br>
              <a:rPr lang="da-DK" sz="6600">
                <a:solidFill>
                  <a:schemeClr val="tx1"/>
                </a:solidFill>
                <a:latin typeface="+mj-lt"/>
              </a:rPr>
            </a:br>
            <a:r>
              <a:rPr lang="da-DK" sz="4000">
                <a:solidFill>
                  <a:schemeClr val="tx1"/>
                </a:solidFill>
                <a:latin typeface="+mj-lt"/>
              </a:rPr>
              <a:t>Jesper Gade, næstformand for Beskæftigelsesudvalget</a:t>
            </a:r>
            <a:br>
              <a:rPr lang="da-DK" sz="4000">
                <a:solidFill>
                  <a:schemeClr val="tx1"/>
                </a:solidFill>
                <a:latin typeface="+mj-lt"/>
              </a:rPr>
            </a:br>
            <a:r>
              <a:rPr lang="da-DK" sz="4000">
                <a:solidFill>
                  <a:schemeClr val="tx1"/>
                </a:solidFill>
                <a:latin typeface="+mj-lt"/>
              </a:rPr>
              <a:t>Rosa Lykke Yde, formand for Socialudvalget</a:t>
            </a:r>
            <a:br>
              <a:rPr lang="da-DK" sz="4000">
                <a:solidFill>
                  <a:schemeClr val="tx1"/>
                </a:solidFill>
                <a:latin typeface="+mj-lt"/>
              </a:rPr>
            </a:br>
            <a:r>
              <a:rPr lang="da-DK" sz="4000">
                <a:solidFill>
                  <a:schemeClr val="tx1"/>
                </a:solidFill>
                <a:latin typeface="+mj-lt"/>
              </a:rPr>
              <a:t>Lise-Lotte </a:t>
            </a:r>
            <a:r>
              <a:rPr lang="da-DK" sz="4000" err="1">
                <a:solidFill>
                  <a:schemeClr val="tx1"/>
                </a:solidFill>
                <a:latin typeface="+mj-lt"/>
              </a:rPr>
              <a:t>Leervad</a:t>
            </a:r>
            <a:r>
              <a:rPr lang="da-DK" sz="4000">
                <a:solidFill>
                  <a:schemeClr val="tx1"/>
                </a:solidFill>
                <a:latin typeface="+mj-lt"/>
              </a:rPr>
              <a:t> Larsen, formand for Skole- og uddannelsesudvalget </a:t>
            </a:r>
            <a:br>
              <a:rPr lang="da-DK" sz="4000">
                <a:solidFill>
                  <a:schemeClr val="tx1"/>
                </a:solidFill>
                <a:latin typeface="+mj-lt"/>
              </a:rPr>
            </a:br>
            <a:r>
              <a:rPr lang="da-DK" sz="4000">
                <a:solidFill>
                  <a:schemeClr val="tx1"/>
                </a:solidFill>
                <a:latin typeface="+mj-lt"/>
              </a:rPr>
              <a:t>Louise Høeg, formand for Sundheds-, idræts- og kulturudvalget</a:t>
            </a:r>
            <a:br>
              <a:rPr lang="da-DK" sz="4000">
                <a:solidFill>
                  <a:schemeClr val="tx1"/>
                </a:solidFill>
                <a:latin typeface="+mj-lt"/>
              </a:rPr>
            </a:br>
            <a:r>
              <a:rPr lang="da-DK" sz="4000">
                <a:solidFill>
                  <a:schemeClr val="tx1"/>
                </a:solidFill>
                <a:latin typeface="+mj-lt"/>
              </a:rPr>
              <a:t>Mogens Nyholm, formand for Børne- og familieudvalget </a:t>
            </a:r>
            <a:endParaRPr lang="da-DK" sz="96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535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DF11-E8A8-08A2-244E-B9DC094C6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21624B6-A6AA-76BD-FA7D-4C4061C382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D0E8EE4-2634-212A-8178-553A39275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225" y="3238498"/>
            <a:ext cx="13917020" cy="3947493"/>
          </a:xfrm>
        </p:spPr>
        <p:txBody>
          <a:bodyPr/>
          <a:lstStyle/>
          <a:p>
            <a:pPr>
              <a:spcBef>
                <a:spcPts val="1500"/>
              </a:spcBef>
              <a:spcAft>
                <a:spcPts val="100"/>
              </a:spcAft>
            </a:pPr>
            <a:r>
              <a:rPr lang="da-DK" sz="6600" b="1" dirty="0">
                <a:solidFill>
                  <a:schemeClr val="tx1"/>
                </a:solidFill>
                <a:latin typeface="+mj-lt"/>
              </a:rPr>
              <a:t>Afsløring af </a:t>
            </a:r>
            <a:r>
              <a:rPr lang="da-DK" sz="6600" b="1" dirty="0" err="1">
                <a:solidFill>
                  <a:schemeClr val="tx1"/>
                </a:solidFill>
                <a:latin typeface="+mj-lt"/>
              </a:rPr>
              <a:t>pledge</a:t>
            </a:r>
            <a:r>
              <a:rPr lang="da-DK" sz="6600" b="1" dirty="0">
                <a:solidFill>
                  <a:schemeClr val="tx1"/>
                </a:solidFill>
                <a:latin typeface="+mj-lt"/>
              </a:rPr>
              <a:t> wall</a:t>
            </a:r>
            <a:br>
              <a:rPr lang="da-DK" sz="6600" dirty="0">
                <a:solidFill>
                  <a:schemeClr val="tx1"/>
                </a:solidFill>
                <a:latin typeface="+mj-lt"/>
              </a:rPr>
            </a:br>
            <a:r>
              <a:rPr lang="da-DK" sz="4800" dirty="0">
                <a:solidFill>
                  <a:schemeClr val="tx1"/>
                </a:solidFill>
                <a:latin typeface="+mj-lt"/>
              </a:rPr>
              <a:t>– replik fra </a:t>
            </a:r>
            <a:br>
              <a:rPr lang="da-DK" sz="4800" dirty="0">
                <a:solidFill>
                  <a:schemeClr val="tx1"/>
                </a:solidFill>
                <a:latin typeface="+mj-lt"/>
              </a:rPr>
            </a:br>
            <a:r>
              <a:rPr lang="da-DK" sz="4800" dirty="0">
                <a:solidFill>
                  <a:schemeClr val="tx1"/>
                </a:solidFill>
                <a:latin typeface="+mj-lt"/>
              </a:rPr>
              <a:t>Peter Bogh Lindgaard, direktør DermaPharm</a:t>
            </a:r>
            <a:br>
              <a:rPr lang="da-DK" sz="4800" dirty="0">
                <a:solidFill>
                  <a:schemeClr val="tx1"/>
                </a:solidFill>
                <a:latin typeface="+mj-lt"/>
              </a:rPr>
            </a:br>
            <a:r>
              <a:rPr lang="da-DK" sz="4800" dirty="0">
                <a:solidFill>
                  <a:schemeClr val="tx1"/>
                </a:solidFill>
                <a:latin typeface="+mj-lt"/>
              </a:rPr>
              <a:t>Lena Søllingvraa Lindblad, rektor Randers HF &amp; VUC</a:t>
            </a:r>
            <a:br>
              <a:rPr lang="da-DK" sz="4800" dirty="0">
                <a:solidFill>
                  <a:schemeClr val="tx1"/>
                </a:solidFill>
                <a:latin typeface="+mj-lt"/>
              </a:rPr>
            </a:br>
            <a:r>
              <a:rPr lang="da-DK" sz="4800" dirty="0">
                <a:solidFill>
                  <a:schemeClr val="tx1"/>
                </a:solidFill>
                <a:latin typeface="+mj-lt"/>
              </a:rPr>
              <a:t>Torben ”Totte” Kjeldsen, forretningsfører </a:t>
            </a:r>
            <a:r>
              <a:rPr lang="da-DK" sz="4800" dirty="0" err="1">
                <a:solidFill>
                  <a:schemeClr val="tx1"/>
                </a:solidFill>
                <a:latin typeface="+mj-lt"/>
              </a:rPr>
              <a:t>RgF</a:t>
            </a:r>
            <a:endParaRPr lang="da-DK" sz="9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897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633FCE7-9004-3603-CB7A-42B83A40A8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2000" y="2147776"/>
            <a:ext cx="13870484" cy="6924223"/>
          </a:xfrm>
        </p:spPr>
        <p:txBody>
          <a:bodyPr lIns="91440" tIns="45720" rIns="91440" bIns="45720" anchor="t"/>
          <a:lstStyle/>
          <a:p>
            <a:pPr algn="ctr"/>
            <a:r>
              <a:rPr lang="da-DK" sz="7200" b="1" dirty="0"/>
              <a:t>Sammen kan vi</a:t>
            </a:r>
            <a:endParaRPr lang="da-DK" sz="7200" b="1" dirty="0">
              <a:ea typeface="Calibri"/>
              <a:cs typeface="Calibri"/>
            </a:endParaRPr>
          </a:p>
          <a:p>
            <a:pPr algn="ctr"/>
            <a:r>
              <a:rPr lang="da-DK" dirty="0"/>
              <a:t> </a:t>
            </a:r>
            <a:r>
              <a:rPr lang="da-DK" b="1" dirty="0"/>
              <a:t>Skabe et rummeligt arbejdsmarked</a:t>
            </a:r>
            <a:endParaRPr lang="da-DK" b="1" dirty="0">
              <a:ea typeface="Calibri Light"/>
              <a:cs typeface="Calibri Light"/>
            </a:endParaRPr>
          </a:p>
          <a:p>
            <a:pPr algn="ctr"/>
            <a:r>
              <a:rPr lang="da-DK" b="1" dirty="0"/>
              <a:t>Gøre plads til de unge, der har det svært</a:t>
            </a:r>
            <a:endParaRPr lang="da-DK" b="1" dirty="0">
              <a:ea typeface="Calibri Light"/>
              <a:cs typeface="Calibri Light"/>
            </a:endParaRPr>
          </a:p>
          <a:p>
            <a:pPr algn="ctr"/>
            <a:r>
              <a:rPr lang="da-DK" b="1" dirty="0"/>
              <a:t>Bane vejen for, at unge kan finde sig til rette i tilværelsen</a:t>
            </a:r>
            <a:endParaRPr lang="da-DK" b="1" dirty="0">
              <a:ea typeface="Calibri Light"/>
              <a:cs typeface="Calibri Light"/>
            </a:endParaRPr>
          </a:p>
          <a:p>
            <a:pPr algn="ctr"/>
            <a:r>
              <a:rPr lang="da-DK" b="1" dirty="0"/>
              <a:t>Finde nye veje og løsninger sammen med de unge</a:t>
            </a:r>
            <a:endParaRPr lang="da-DK" b="1" dirty="0">
              <a:ea typeface="Calibri Light"/>
              <a:cs typeface="Calibri Light"/>
            </a:endParaRPr>
          </a:p>
          <a:p>
            <a:pPr algn="ctr"/>
            <a:r>
              <a:rPr lang="da-DK" b="1" dirty="0"/>
              <a:t>Give flere unge en god start på arbejdslivet</a:t>
            </a:r>
            <a:endParaRPr lang="da-DK" b="1" dirty="0">
              <a:ea typeface="Calibri Light"/>
              <a:cs typeface="Calibri Light"/>
            </a:endParaRPr>
          </a:p>
          <a:p>
            <a:pPr algn="ctr"/>
            <a:r>
              <a:rPr lang="da-DK" b="1" dirty="0"/>
              <a:t>Løfte de unge ind i fællesskabet</a:t>
            </a:r>
            <a:endParaRPr lang="da-DK" b="1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8786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FD9FF-4144-54AA-900F-8BAC4742A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26C62D5-F6F8-6CBF-DF4C-FAA20D497D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FEEE7B-22D7-1283-46C4-FD054C536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225" y="3238498"/>
            <a:ext cx="13917020" cy="1142433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da-DK" sz="6600" b="1" dirty="0">
                <a:solidFill>
                  <a:schemeClr val="tx1"/>
                </a:solidFill>
                <a:latin typeface="+mj-lt"/>
              </a:rPr>
              <a:t>Netværk og </a:t>
            </a:r>
            <a:r>
              <a:rPr lang="da-DK" sz="6600" b="1" dirty="0" err="1">
                <a:solidFill>
                  <a:schemeClr val="tx1"/>
                </a:solidFill>
                <a:latin typeface="+mj-lt"/>
              </a:rPr>
              <a:t>pledges</a:t>
            </a:r>
            <a:br>
              <a:rPr lang="da-DK" sz="6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endParaRPr lang="da-DK" sz="96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3C3C8691-4276-D52C-A506-9EC5A9D52FED}"/>
              </a:ext>
            </a:extLst>
          </p:cNvPr>
          <p:cNvSpPr txBox="1">
            <a:spLocks/>
          </p:cNvSpPr>
          <p:nvPr/>
        </p:nvSpPr>
        <p:spPr>
          <a:xfrm>
            <a:off x="2269225" y="5906070"/>
            <a:ext cx="13917020" cy="1142433"/>
          </a:xfrm>
          <a:prstGeom prst="rect">
            <a:avLst/>
          </a:prstGeom>
        </p:spPr>
        <p:txBody>
          <a:bodyPr lIns="0" anchor="t" anchorCtr="0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2"/>
                </a:solidFill>
                <a:latin typeface="Raleway Black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1500"/>
              </a:spcAft>
            </a:pPr>
            <a:r>
              <a:rPr lang="da-DK" sz="4800" b="1" dirty="0">
                <a:solidFill>
                  <a:schemeClr val="tx1"/>
                </a:solidFill>
                <a:latin typeface="+mj-lt"/>
              </a:rPr>
              <a:t>Find mere på www.randers.dk/ungeløftet</a:t>
            </a:r>
            <a:br>
              <a:rPr lang="da-DK" sz="6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endParaRPr lang="da-DK" sz="96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576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D1A4B465-E808-DB11-BB11-2B40CCDB2BA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4827952"/>
              </p:ext>
            </p:extLst>
          </p:nvPr>
        </p:nvGraphicFramePr>
        <p:xfrm>
          <a:off x="792000" y="2011000"/>
          <a:ext cx="13870484" cy="7025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86034">
                  <a:extLst>
                    <a:ext uri="{9D8B030D-6E8A-4147-A177-3AD203B41FA5}">
                      <a16:colId xmlns:a16="http://schemas.microsoft.com/office/drawing/2014/main" val="1441789082"/>
                    </a:ext>
                  </a:extLst>
                </a:gridCol>
                <a:gridCol w="11884450">
                  <a:extLst>
                    <a:ext uri="{9D8B030D-6E8A-4147-A177-3AD203B41FA5}">
                      <a16:colId xmlns:a16="http://schemas.microsoft.com/office/drawing/2014/main" val="3491634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31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800" dirty="0"/>
                        <a:t>13:00</a:t>
                      </a:r>
                      <a:endParaRPr lang="da-DK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Velkomst v. borgmester Torben Hansen</a:t>
                      </a:r>
                      <a:endParaRPr lang="da-DK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405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800" dirty="0"/>
                        <a:t>13:05</a:t>
                      </a:r>
                      <a:endParaRPr lang="da-DK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En hilsen fra unge – om deres drømme og ressourcer</a:t>
                      </a:r>
                      <a:endParaRPr lang="da-DK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21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800" dirty="0"/>
                        <a:t>13:15</a:t>
                      </a:r>
                      <a:endParaRPr lang="da-DK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”Sådan skaber vi 1.000 muligheder” v. direktør Runa Steenfeldt og </a:t>
                      </a:r>
                      <a:br>
                        <a:rPr lang="da-DK" sz="2800" dirty="0"/>
                      </a:br>
                      <a:r>
                        <a:rPr lang="da-DK" sz="2800" dirty="0"/>
                        <a:t>arbejdsmarkedschef Søren Sneftrup</a:t>
                      </a:r>
                      <a:endParaRPr lang="da-DK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240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800" dirty="0"/>
                        <a:t>13:35</a:t>
                      </a:r>
                      <a:endParaRPr lang="da-DK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Panelpræsentation v.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da-DK" sz="2800" dirty="0"/>
                        <a:t>Næstformand for Beskæftigelsesudvalget, Jesper Gade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da-DK" sz="2800" dirty="0"/>
                        <a:t>Formand for Socialudvalget, Rosa Lykke Yde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da-DK" sz="2800" dirty="0"/>
                        <a:t>Formand for Skole- og uddannelsesudvalget, Lise-Lotte </a:t>
                      </a:r>
                      <a:r>
                        <a:rPr lang="da-DK" sz="2800" dirty="0" err="1"/>
                        <a:t>Leervad</a:t>
                      </a:r>
                      <a:r>
                        <a:rPr lang="da-DK" sz="2800" dirty="0"/>
                        <a:t> Larsen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da-DK" sz="2800" dirty="0"/>
                        <a:t>Formand for Sundheds-, idræts- og kulturudvalget, Louise Høeg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da-DK" sz="2800" dirty="0"/>
                        <a:t>Formand for Børne- og familieudvalget, Mogens Nyholm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2800" dirty="0"/>
                        <a:t>der hver især fortæller, om udvalgets bidrag til Randersløftet</a:t>
                      </a:r>
                      <a:endParaRPr lang="da-DK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6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800" dirty="0"/>
                        <a:t>14:00</a:t>
                      </a:r>
                      <a:endParaRPr lang="da-DK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Afsløring af </a:t>
                      </a:r>
                      <a:r>
                        <a:rPr lang="da-DK" sz="2800" dirty="0" err="1"/>
                        <a:t>pledge</a:t>
                      </a:r>
                      <a:r>
                        <a:rPr lang="da-DK" sz="2800" dirty="0"/>
                        <a:t> wall – replik fra erhvervslivet, civilsamfundet og uddannelser</a:t>
                      </a:r>
                      <a:endParaRPr lang="da-DK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44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800" dirty="0"/>
                        <a:t>14:10-15:00</a:t>
                      </a:r>
                      <a:endParaRPr lang="da-DK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Netværk og pledges, hvor man skriver sig op til at være med til at skabe 1.000</a:t>
                      </a:r>
                    </a:p>
                    <a:p>
                      <a:r>
                        <a:rPr lang="da-DK" sz="2800" dirty="0"/>
                        <a:t>muligheder</a:t>
                      </a:r>
                      <a:endParaRPr lang="da-DK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434672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077668D1-51E7-108F-45FB-023F14EC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02521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FDE9C-A06B-E4F7-FC67-ABCC73DA4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C5F7EAB8-DA34-3ADE-3244-EEEDB44817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2B93E8C-5456-4B5D-5A55-2923CE279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225" y="3238498"/>
            <a:ext cx="11941725" cy="3947493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da-DK" sz="6600" b="1">
                <a:solidFill>
                  <a:schemeClr val="tx1"/>
                </a:solidFill>
                <a:latin typeface="+mj-lt"/>
              </a:rPr>
              <a:t>Velkomst</a:t>
            </a:r>
            <a:br>
              <a:rPr lang="da-DK" sz="6600">
                <a:solidFill>
                  <a:schemeClr val="tx1"/>
                </a:solidFill>
                <a:latin typeface="+mj-lt"/>
              </a:rPr>
            </a:br>
            <a:r>
              <a:rPr lang="da-DK" sz="4800">
                <a:solidFill>
                  <a:schemeClr val="tx1"/>
                </a:solidFill>
                <a:latin typeface="+mj-lt"/>
              </a:rPr>
              <a:t>v. borgmester Torben Hansen</a:t>
            </a:r>
            <a:endParaRPr lang="da-DK" sz="96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486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CFF87-B95A-FF6F-4C27-D443E0B42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9FE4636-588A-6586-B769-EDA7DE71C7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6D3E6B-8224-9E01-B455-36669FCAA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225" y="3238498"/>
            <a:ext cx="11941725" cy="3947493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da-DK" sz="6600" b="1">
                <a:solidFill>
                  <a:schemeClr val="tx1"/>
                </a:solidFill>
                <a:latin typeface="+mj-lt"/>
              </a:rPr>
              <a:t>”Sådan skaber vi 1.000 muligheder”</a:t>
            </a:r>
            <a:br>
              <a:rPr lang="da-DK" sz="6600">
                <a:solidFill>
                  <a:schemeClr val="tx1"/>
                </a:solidFill>
                <a:latin typeface="+mj-lt"/>
              </a:rPr>
            </a:br>
            <a:r>
              <a:rPr lang="da-DK" sz="4800">
                <a:solidFill>
                  <a:schemeClr val="tx1"/>
                </a:solidFill>
                <a:latin typeface="+mj-lt"/>
              </a:rPr>
              <a:t>v. Runa Steenfeldt, direktør</a:t>
            </a:r>
            <a:br>
              <a:rPr lang="da-DK" sz="4800">
                <a:solidFill>
                  <a:schemeClr val="tx1"/>
                </a:solidFill>
                <a:latin typeface="+mj-lt"/>
              </a:rPr>
            </a:br>
            <a:r>
              <a:rPr lang="da-DK" sz="4800">
                <a:solidFill>
                  <a:schemeClr val="tx1"/>
                </a:solidFill>
                <a:latin typeface="+mj-lt"/>
              </a:rPr>
              <a:t>Søren Sneftrup, arbejdsmarkedschef</a:t>
            </a:r>
            <a:endParaRPr lang="da-DK" sz="96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29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 descr="Et billede, der indeholder udendørs, sky, plante, bygning&#10;&#10;Indhold genereret af kunstig intelligens kan være forkert.">
            <a:extLst>
              <a:ext uri="{FF2B5EF4-FFF2-40B4-BE49-F238E27FC236}">
                <a16:creationId xmlns:a16="http://schemas.microsoft.com/office/drawing/2014/main" id="{9BE6BF74-FFA0-33B5-E258-F44FC71B56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1" r="24971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EB98970-4EE2-C632-4CB3-75810DCE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da-DK"/>
              <a:t>Randersløftet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F49DD6AF-12FE-DA2D-61C7-9C8D19E6CF9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3594848"/>
            <a:ext cx="1928550" cy="192563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FB37BCD7-69FF-F02B-BE32-320609724163}"/>
              </a:ext>
            </a:extLst>
          </p:cNvPr>
          <p:cNvSpPr/>
          <p:nvPr/>
        </p:nvSpPr>
        <p:spPr>
          <a:xfrm>
            <a:off x="791999" y="5818746"/>
            <a:ext cx="2496631" cy="136811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da-DK" sz="2400" b="1">
                <a:solidFill>
                  <a:srgbClr val="000000"/>
                </a:solidFill>
                <a:latin typeface="+mj-lt"/>
              </a:rPr>
              <a:t>Rammer, metoder og nationale partnere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BF46923-6E4C-8414-17C5-42F1807215BC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200" y="3594485"/>
            <a:ext cx="1929600" cy="1926000"/>
          </a:xfrm>
          <a:prstGeom prst="ellipse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DF843AA0-82C9-AAD9-086E-CBC8ED60FDD6}"/>
              </a:ext>
            </a:extLst>
          </p:cNvPr>
          <p:cNvSpPr/>
          <p:nvPr/>
        </p:nvSpPr>
        <p:spPr>
          <a:xfrm>
            <a:off x="7612168" y="5818745"/>
            <a:ext cx="2496632" cy="136811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r"/>
            <a:r>
              <a:rPr lang="da-DK" sz="2400" b="1">
                <a:solidFill>
                  <a:schemeClr val="tx1"/>
                </a:solidFill>
                <a:latin typeface="+mj-lt"/>
              </a:rPr>
              <a:t>Fælles ansvar, lokale partnere og handlinger</a:t>
            </a:r>
            <a:endParaRPr lang="da-DK" sz="2400" b="1">
              <a:solidFill>
                <a:schemeClr val="tx1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15" name="Pil: højre 14">
            <a:extLst>
              <a:ext uri="{FF2B5EF4-FFF2-40B4-BE49-F238E27FC236}">
                <a16:creationId xmlns:a16="http://schemas.microsoft.com/office/drawing/2014/main" id="{9D5A08EC-8A02-47A4-46D4-BD8C7B5A66B7}"/>
              </a:ext>
            </a:extLst>
          </p:cNvPr>
          <p:cNvSpPr/>
          <p:nvPr/>
        </p:nvSpPr>
        <p:spPr>
          <a:xfrm>
            <a:off x="3529263" y="4557485"/>
            <a:ext cx="4058653" cy="319310"/>
          </a:xfrm>
          <a:prstGeom prst="rightArrow">
            <a:avLst/>
          </a:prstGeom>
          <a:gradFill flip="none" rotWithShape="1">
            <a:gsLst>
              <a:gs pos="26000">
                <a:srgbClr val="FF7D00"/>
              </a:gs>
              <a:gs pos="55000">
                <a:schemeClr val="accent6">
                  <a:lumMod val="60000"/>
                  <a:lumOff val="40000"/>
                </a:schemeClr>
              </a:gs>
              <a:gs pos="100000">
                <a:srgbClr val="8D99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99B822D-4E40-0728-5552-D0588846D608}"/>
              </a:ext>
            </a:extLst>
          </p:cNvPr>
          <p:cNvSpPr/>
          <p:nvPr/>
        </p:nvSpPr>
        <p:spPr>
          <a:xfrm>
            <a:off x="3650589" y="5041922"/>
            <a:ext cx="3816000" cy="47856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da-DK" sz="2000" b="1">
                <a:solidFill>
                  <a:schemeClr val="tx1"/>
                </a:solidFill>
                <a:latin typeface="+mj-lt"/>
              </a:rPr>
              <a:t>Vi omsætter Ungeløftet til Randers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90E44118-AE99-AB62-F3F2-E449F94EE65D}"/>
              </a:ext>
            </a:extLst>
          </p:cNvPr>
          <p:cNvSpPr txBox="1"/>
          <p:nvPr/>
        </p:nvSpPr>
        <p:spPr>
          <a:xfrm>
            <a:off x="1166589" y="2241524"/>
            <a:ext cx="87840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3200" b="1" i="1">
                <a:latin typeface="+mj-lt"/>
              </a:rPr>
              <a:t>Det nationale oversættes i det lokale</a:t>
            </a:r>
            <a:endParaRPr lang="en-US"/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2AE8B711-B058-63A9-1399-3A13AF3116EA}"/>
              </a:ext>
            </a:extLst>
          </p:cNvPr>
          <p:cNvCxnSpPr/>
          <p:nvPr/>
        </p:nvCxnSpPr>
        <p:spPr>
          <a:xfrm>
            <a:off x="1096799" y="2991426"/>
            <a:ext cx="878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C00698D3-54F6-2098-52CA-9384C565E940}"/>
              </a:ext>
            </a:extLst>
          </p:cNvPr>
          <p:cNvSpPr txBox="1"/>
          <p:nvPr/>
        </p:nvSpPr>
        <p:spPr>
          <a:xfrm>
            <a:off x="1962429" y="7708228"/>
            <a:ext cx="775084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3200" b="1">
                <a:latin typeface="+mj-lt"/>
              </a:rPr>
              <a:t>Fælles mål: 1.000 unge – 1.000 muligheder. 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28011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A9FFAEA-0420-6E18-0F29-26D5B433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da-DK"/>
              <a:t>Sammen løfter vi de unge</a:t>
            </a:r>
            <a:endParaRPr lang="en-US"/>
          </a:p>
        </p:txBody>
      </p:sp>
      <p:sp>
        <p:nvSpPr>
          <p:cNvPr id="70" name="Tekstfelt 69">
            <a:extLst>
              <a:ext uri="{FF2B5EF4-FFF2-40B4-BE49-F238E27FC236}">
                <a16:creationId xmlns:a16="http://schemas.microsoft.com/office/drawing/2014/main" id="{A0BED87A-17E9-A48F-CCC6-96F8E258541E}"/>
              </a:ext>
            </a:extLst>
          </p:cNvPr>
          <p:cNvSpPr txBox="1"/>
          <p:nvPr/>
        </p:nvSpPr>
        <p:spPr>
          <a:xfrm>
            <a:off x="1746693" y="3135846"/>
            <a:ext cx="2975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latin typeface="+mj-lt"/>
              </a:rPr>
              <a:t>Virksomheder</a:t>
            </a:r>
            <a:endParaRPr lang="da-DK" b="1">
              <a:latin typeface="+mj-lt"/>
            </a:endParaRPr>
          </a:p>
        </p:txBody>
      </p:sp>
      <p:sp>
        <p:nvSpPr>
          <p:cNvPr id="71" name="Tekstfelt 70">
            <a:extLst>
              <a:ext uri="{FF2B5EF4-FFF2-40B4-BE49-F238E27FC236}">
                <a16:creationId xmlns:a16="http://schemas.microsoft.com/office/drawing/2014/main" id="{816556CD-0243-6E06-A168-3DE68F774BEF}"/>
              </a:ext>
            </a:extLst>
          </p:cNvPr>
          <p:cNvSpPr txBox="1"/>
          <p:nvPr/>
        </p:nvSpPr>
        <p:spPr>
          <a:xfrm>
            <a:off x="1746692" y="3468533"/>
            <a:ext cx="3316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>
                <a:latin typeface="+mj-lt"/>
              </a:rPr>
              <a:t>Kan skabe jobåbninger og muligheder – også for unge, der har det svært</a:t>
            </a:r>
            <a:endParaRPr lang="da-DK" sz="3200">
              <a:latin typeface="+mj-lt"/>
            </a:endParaRPr>
          </a:p>
        </p:txBody>
      </p:sp>
      <p:pic>
        <p:nvPicPr>
          <p:cNvPr id="72" name="Grafik 71" descr="Penge med massiv udfyldning">
            <a:extLst>
              <a:ext uri="{FF2B5EF4-FFF2-40B4-BE49-F238E27FC236}">
                <a16:creationId xmlns:a16="http://schemas.microsoft.com/office/drawing/2014/main" id="{E20C3215-F67B-381D-B7AA-5C68B6AAE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000" y="6130284"/>
            <a:ext cx="1080000" cy="1080000"/>
          </a:xfrm>
          <a:prstGeom prst="rect">
            <a:avLst/>
          </a:prstGeom>
        </p:spPr>
      </p:pic>
      <p:sp>
        <p:nvSpPr>
          <p:cNvPr id="74" name="Tekstfelt 73">
            <a:extLst>
              <a:ext uri="{FF2B5EF4-FFF2-40B4-BE49-F238E27FC236}">
                <a16:creationId xmlns:a16="http://schemas.microsoft.com/office/drawing/2014/main" id="{A3E1C03C-766C-8E29-5BA8-1416546D76A9}"/>
              </a:ext>
            </a:extLst>
          </p:cNvPr>
          <p:cNvSpPr txBox="1"/>
          <p:nvPr/>
        </p:nvSpPr>
        <p:spPr>
          <a:xfrm>
            <a:off x="1874831" y="6207499"/>
            <a:ext cx="1084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latin typeface="+mj-lt"/>
              </a:rPr>
              <a:t>Fonde</a:t>
            </a:r>
            <a:endParaRPr lang="da-DK" b="1">
              <a:latin typeface="+mj-lt"/>
            </a:endParaRPr>
          </a:p>
        </p:txBody>
      </p:sp>
      <p:pic>
        <p:nvPicPr>
          <p:cNvPr id="75" name="Graphic 152">
            <a:extLst>
              <a:ext uri="{FF2B5EF4-FFF2-40B4-BE49-F238E27FC236}">
                <a16:creationId xmlns:a16="http://schemas.microsoft.com/office/drawing/2014/main" id="{7874ECDC-31D9-EF5A-EB7D-451BD27578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000" y="1889306"/>
            <a:ext cx="1080000" cy="1080000"/>
          </a:xfrm>
          <a:prstGeom prst="rect">
            <a:avLst/>
          </a:prstGeom>
        </p:spPr>
      </p:pic>
      <p:sp>
        <p:nvSpPr>
          <p:cNvPr id="76" name="Tekstfelt 75">
            <a:extLst>
              <a:ext uri="{FF2B5EF4-FFF2-40B4-BE49-F238E27FC236}">
                <a16:creationId xmlns:a16="http://schemas.microsoft.com/office/drawing/2014/main" id="{38EA71E1-64E8-2FC0-74C6-956CD7295F30}"/>
              </a:ext>
            </a:extLst>
          </p:cNvPr>
          <p:cNvSpPr txBox="1"/>
          <p:nvPr/>
        </p:nvSpPr>
        <p:spPr>
          <a:xfrm>
            <a:off x="1746692" y="1974545"/>
            <a:ext cx="2975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latin typeface="+mj-lt"/>
              </a:rPr>
              <a:t>Kommuner</a:t>
            </a:r>
            <a:endParaRPr lang="da-DK" b="1">
              <a:latin typeface="+mj-lt"/>
            </a:endParaRPr>
          </a:p>
        </p:txBody>
      </p:sp>
      <p:pic>
        <p:nvPicPr>
          <p:cNvPr id="78" name="Graphic 154">
            <a:extLst>
              <a:ext uri="{FF2B5EF4-FFF2-40B4-BE49-F238E27FC236}">
                <a16:creationId xmlns:a16="http://schemas.microsoft.com/office/drawing/2014/main" id="{A84BDDC3-69F1-5D95-CFDD-1C044E30B2F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4475" y="3287571"/>
            <a:ext cx="1080000" cy="1080000"/>
          </a:xfrm>
          <a:prstGeom prst="rect">
            <a:avLst/>
          </a:prstGeom>
        </p:spPr>
      </p:pic>
      <p:pic>
        <p:nvPicPr>
          <p:cNvPr id="81" name="Graphic 44">
            <a:extLst>
              <a:ext uri="{FF2B5EF4-FFF2-40B4-BE49-F238E27FC236}">
                <a16:creationId xmlns:a16="http://schemas.microsoft.com/office/drawing/2014/main" id="{2BCCCF67-7A8D-A5EF-EFED-0207013853F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2000" y="4668406"/>
            <a:ext cx="1080000" cy="1080000"/>
          </a:xfrm>
          <a:prstGeom prst="rect">
            <a:avLst/>
          </a:prstGeom>
        </p:spPr>
      </p:pic>
      <p:sp>
        <p:nvSpPr>
          <p:cNvPr id="83" name="Tekstfelt 82">
            <a:extLst>
              <a:ext uri="{FF2B5EF4-FFF2-40B4-BE49-F238E27FC236}">
                <a16:creationId xmlns:a16="http://schemas.microsoft.com/office/drawing/2014/main" id="{BEE894B8-F646-47EE-62D8-B1EB74B2C542}"/>
              </a:ext>
            </a:extLst>
          </p:cNvPr>
          <p:cNvSpPr txBox="1"/>
          <p:nvPr/>
        </p:nvSpPr>
        <p:spPr>
          <a:xfrm>
            <a:off x="1781160" y="4798962"/>
            <a:ext cx="2706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latin typeface="+mj-lt"/>
              </a:rPr>
              <a:t>Civilsamfund</a:t>
            </a:r>
            <a:endParaRPr lang="da-DK" b="1">
              <a:latin typeface="+mj-lt"/>
            </a:endParaRPr>
          </a:p>
        </p:txBody>
      </p:sp>
      <p:pic>
        <p:nvPicPr>
          <p:cNvPr id="89" name="Billede 88">
            <a:extLst>
              <a:ext uri="{FF2B5EF4-FFF2-40B4-BE49-F238E27FC236}">
                <a16:creationId xmlns:a16="http://schemas.microsoft.com/office/drawing/2014/main" id="{5E6C961B-2E5E-358E-869F-037F38DBE3F3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377" y="3918642"/>
            <a:ext cx="3009600" cy="3006000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</p:pic>
      <p:sp>
        <p:nvSpPr>
          <p:cNvPr id="90" name="Tekstfelt 89">
            <a:extLst>
              <a:ext uri="{FF2B5EF4-FFF2-40B4-BE49-F238E27FC236}">
                <a16:creationId xmlns:a16="http://schemas.microsoft.com/office/drawing/2014/main" id="{EA822157-2280-E33F-98CB-8B2BC39DC4E3}"/>
              </a:ext>
            </a:extLst>
          </p:cNvPr>
          <p:cNvSpPr txBox="1"/>
          <p:nvPr/>
        </p:nvSpPr>
        <p:spPr>
          <a:xfrm>
            <a:off x="7475964" y="7067776"/>
            <a:ext cx="21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Randersløftet</a:t>
            </a:r>
          </a:p>
        </p:txBody>
      </p:sp>
      <p:sp>
        <p:nvSpPr>
          <p:cNvPr id="91" name="Tekstfelt 90">
            <a:extLst>
              <a:ext uri="{FF2B5EF4-FFF2-40B4-BE49-F238E27FC236}">
                <a16:creationId xmlns:a16="http://schemas.microsoft.com/office/drawing/2014/main" id="{9345F85B-7F1C-5044-2794-E55D2EA0941A}"/>
              </a:ext>
            </a:extLst>
          </p:cNvPr>
          <p:cNvSpPr txBox="1"/>
          <p:nvPr/>
        </p:nvSpPr>
        <p:spPr>
          <a:xfrm>
            <a:off x="1874831" y="6547599"/>
            <a:ext cx="379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>
                <a:latin typeface="+mj-lt"/>
              </a:rPr>
              <a:t>Kan bidrage med ressourcer og udvikling – økonomi, metoder og viden</a:t>
            </a:r>
            <a:endParaRPr lang="da-DK" sz="3200">
              <a:latin typeface="+mj-lt"/>
            </a:endParaRPr>
          </a:p>
        </p:txBody>
      </p:sp>
      <p:sp>
        <p:nvSpPr>
          <p:cNvPr id="92" name="Tekstfelt 91">
            <a:extLst>
              <a:ext uri="{FF2B5EF4-FFF2-40B4-BE49-F238E27FC236}">
                <a16:creationId xmlns:a16="http://schemas.microsoft.com/office/drawing/2014/main" id="{D7D1E367-D136-C446-DB22-FA7AF8FCB8E9}"/>
              </a:ext>
            </a:extLst>
          </p:cNvPr>
          <p:cNvSpPr txBox="1"/>
          <p:nvPr/>
        </p:nvSpPr>
        <p:spPr>
          <a:xfrm>
            <a:off x="1776281" y="5136027"/>
            <a:ext cx="328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>
                <a:latin typeface="+mj-lt"/>
              </a:rPr>
              <a:t>Kan tilbyde fællesskab, vejledning og mentorskab til unge</a:t>
            </a:r>
            <a:endParaRPr lang="da-DK" sz="3200">
              <a:latin typeface="+mj-lt"/>
            </a:endParaRPr>
          </a:p>
        </p:txBody>
      </p:sp>
      <p:sp>
        <p:nvSpPr>
          <p:cNvPr id="93" name="Tekstfelt 92">
            <a:extLst>
              <a:ext uri="{FF2B5EF4-FFF2-40B4-BE49-F238E27FC236}">
                <a16:creationId xmlns:a16="http://schemas.microsoft.com/office/drawing/2014/main" id="{D388552E-8ACD-E710-1133-98B8B18F513A}"/>
              </a:ext>
            </a:extLst>
          </p:cNvPr>
          <p:cNvSpPr txBox="1"/>
          <p:nvPr/>
        </p:nvSpPr>
        <p:spPr>
          <a:xfrm>
            <a:off x="1746692" y="2304365"/>
            <a:ext cx="3316626" cy="646331"/>
          </a:xfrm>
          <a:prstGeom prst="rect">
            <a:avLst/>
          </a:prstGeom>
          <a:solidFill>
            <a:srgbClr val="EEF0E5"/>
          </a:solidFill>
        </p:spPr>
        <p:txBody>
          <a:bodyPr wrap="square" rtlCol="0">
            <a:spAutoFit/>
          </a:bodyPr>
          <a:lstStyle/>
          <a:p>
            <a:r>
              <a:rPr lang="da-DK" sz="1800">
                <a:latin typeface="+mj-lt"/>
              </a:rPr>
              <a:t>Koordinerer, støtter og bygger bro mellem aktører og unge</a:t>
            </a:r>
            <a:endParaRPr lang="da-DK" sz="3200">
              <a:latin typeface="+mj-lt"/>
            </a:endParaRPr>
          </a:p>
        </p:txBody>
      </p:sp>
      <p:sp>
        <p:nvSpPr>
          <p:cNvPr id="112" name="Tekstfelt 111">
            <a:extLst>
              <a:ext uri="{FF2B5EF4-FFF2-40B4-BE49-F238E27FC236}">
                <a16:creationId xmlns:a16="http://schemas.microsoft.com/office/drawing/2014/main" id="{BF95C1BD-9931-0093-C9D1-840F9BF36533}"/>
              </a:ext>
            </a:extLst>
          </p:cNvPr>
          <p:cNvSpPr txBox="1"/>
          <p:nvPr/>
        </p:nvSpPr>
        <p:spPr>
          <a:xfrm>
            <a:off x="6305388" y="3048997"/>
            <a:ext cx="45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Vi løfter sammen, hver på sin måde</a:t>
            </a:r>
            <a:endParaRPr lang="da-DK" sz="2800" b="1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6" name="Er lig med 125">
            <a:extLst>
              <a:ext uri="{FF2B5EF4-FFF2-40B4-BE49-F238E27FC236}">
                <a16:creationId xmlns:a16="http://schemas.microsoft.com/office/drawing/2014/main" id="{D8AEB2B3-CCA3-108C-7568-CF950973BB82}"/>
              </a:ext>
            </a:extLst>
          </p:cNvPr>
          <p:cNvSpPr/>
          <p:nvPr/>
        </p:nvSpPr>
        <p:spPr>
          <a:xfrm>
            <a:off x="10368105" y="5139688"/>
            <a:ext cx="1514902" cy="637303"/>
          </a:xfrm>
          <a:prstGeom prst="mathEqual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27" name="Tekstfelt 126">
            <a:extLst>
              <a:ext uri="{FF2B5EF4-FFF2-40B4-BE49-F238E27FC236}">
                <a16:creationId xmlns:a16="http://schemas.microsoft.com/office/drawing/2014/main" id="{1C043225-E770-BA8F-DE03-332BBE8858C5}"/>
              </a:ext>
            </a:extLst>
          </p:cNvPr>
          <p:cNvSpPr txBox="1"/>
          <p:nvPr/>
        </p:nvSpPr>
        <p:spPr>
          <a:xfrm>
            <a:off x="12280640" y="4002749"/>
            <a:ext cx="45011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</a:pPr>
            <a:r>
              <a:rPr lang="da-DK" sz="4800" b="1">
                <a:latin typeface="+mj-lt"/>
              </a:rPr>
              <a:t>Sammen skaber vi plads, retning og fællesskab for de unge</a:t>
            </a:r>
          </a:p>
        </p:txBody>
      </p:sp>
      <p:pic>
        <p:nvPicPr>
          <p:cNvPr id="8" name="Grafik 7" descr="Klasseværelse med massiv udfyldning">
            <a:extLst>
              <a:ext uri="{FF2B5EF4-FFF2-40B4-BE49-F238E27FC236}">
                <a16:creationId xmlns:a16="http://schemas.microsoft.com/office/drawing/2014/main" id="{0ADAC4B4-01A2-645A-6346-362DE4E449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2000" y="7647606"/>
            <a:ext cx="1080000" cy="10800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C769E195-5F56-22C7-42D6-B5E551BBE5FC}"/>
              </a:ext>
            </a:extLst>
          </p:cNvPr>
          <p:cNvSpPr txBox="1"/>
          <p:nvPr/>
        </p:nvSpPr>
        <p:spPr>
          <a:xfrm>
            <a:off x="1874831" y="7606326"/>
            <a:ext cx="3188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latin typeface="+mj-lt"/>
              </a:rPr>
              <a:t>Uddannelse</a:t>
            </a:r>
            <a:endParaRPr lang="da-DK" b="1">
              <a:latin typeface="+mj-lt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E0C2003-FAB1-C323-D9C2-388AE5547CC0}"/>
              </a:ext>
            </a:extLst>
          </p:cNvPr>
          <p:cNvSpPr txBox="1"/>
          <p:nvPr/>
        </p:nvSpPr>
        <p:spPr>
          <a:xfrm>
            <a:off x="1874831" y="8043855"/>
            <a:ext cx="379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>
                <a:latin typeface="+mj-lt"/>
              </a:rPr>
              <a:t>Kan bidrage med trygge overgange – og bygge bro til job og fællesskab</a:t>
            </a:r>
            <a:endParaRPr lang="da-DK" sz="3200">
              <a:latin typeface="+mj-lt"/>
            </a:endParaRPr>
          </a:p>
        </p:txBody>
      </p:sp>
      <p:sp>
        <p:nvSpPr>
          <p:cNvPr id="29" name="Højre klammeparentes 28">
            <a:extLst>
              <a:ext uri="{FF2B5EF4-FFF2-40B4-BE49-F238E27FC236}">
                <a16:creationId xmlns:a16="http://schemas.microsoft.com/office/drawing/2014/main" id="{9467B4F7-689F-A18E-47CF-52B3D5A68BF3}"/>
              </a:ext>
            </a:extLst>
          </p:cNvPr>
          <p:cNvSpPr/>
          <p:nvPr/>
        </p:nvSpPr>
        <p:spPr>
          <a:xfrm>
            <a:off x="5227093" y="2174600"/>
            <a:ext cx="1260000" cy="6660000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972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C3C535D-9457-690F-8AC7-5D9C2AACF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Hvem er de udsatte 1.000 unge?</a:t>
            </a:r>
          </a:p>
        </p:txBody>
      </p:sp>
      <p:pic>
        <p:nvPicPr>
          <p:cNvPr id="4" name="Pladsholder til indhold 6" descr="Forvirret person med massiv udfyldning">
            <a:extLst>
              <a:ext uri="{FF2B5EF4-FFF2-40B4-BE49-F238E27FC236}">
                <a16:creationId xmlns:a16="http://schemas.microsoft.com/office/drawing/2014/main" id="{A9887F08-7499-673E-DD84-4A43458F3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0147" y="2636243"/>
            <a:ext cx="1260000" cy="1260000"/>
          </a:xfrm>
          <a:prstGeom prst="rect">
            <a:avLst/>
          </a:prstGeom>
        </p:spPr>
      </p:pic>
      <p:pic>
        <p:nvPicPr>
          <p:cNvPr id="5" name="Pladsholder til indhold 6" descr="Forvirret person med massiv udfyldning">
            <a:extLst>
              <a:ext uri="{FF2B5EF4-FFF2-40B4-BE49-F238E27FC236}">
                <a16:creationId xmlns:a16="http://schemas.microsoft.com/office/drawing/2014/main" id="{DCCE55F0-5A7B-ED5C-53F6-C3E981C0B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0147" y="2636243"/>
            <a:ext cx="1260000" cy="1260000"/>
          </a:xfrm>
          <a:prstGeom prst="rect">
            <a:avLst/>
          </a:prstGeom>
        </p:spPr>
      </p:pic>
      <p:pic>
        <p:nvPicPr>
          <p:cNvPr id="6" name="Pladsholder til indhold 6" descr="Forvirret person med massiv udfyldning">
            <a:extLst>
              <a:ext uri="{FF2B5EF4-FFF2-40B4-BE49-F238E27FC236}">
                <a16:creationId xmlns:a16="http://schemas.microsoft.com/office/drawing/2014/main" id="{028E4A52-9253-1116-FE49-3A92806E9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8210" y="2636243"/>
            <a:ext cx="1260000" cy="1260000"/>
          </a:xfrm>
          <a:prstGeom prst="rect">
            <a:avLst/>
          </a:prstGeom>
        </p:spPr>
      </p:pic>
      <p:pic>
        <p:nvPicPr>
          <p:cNvPr id="7" name="Pladsholder til indhold 6" descr="Forvirret person med massiv udfyldning">
            <a:extLst>
              <a:ext uri="{FF2B5EF4-FFF2-40B4-BE49-F238E27FC236}">
                <a16:creationId xmlns:a16="http://schemas.microsoft.com/office/drawing/2014/main" id="{1ECF99AA-54F0-CDA1-5D8D-CCAC0BE77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2715" y="2636243"/>
            <a:ext cx="1260000" cy="1260000"/>
          </a:xfrm>
          <a:prstGeom prst="rect">
            <a:avLst/>
          </a:prstGeom>
        </p:spPr>
      </p:pic>
      <p:pic>
        <p:nvPicPr>
          <p:cNvPr id="8" name="Pladsholder til indhold 6" descr="Forvirret person med massiv udfyldning">
            <a:extLst>
              <a:ext uri="{FF2B5EF4-FFF2-40B4-BE49-F238E27FC236}">
                <a16:creationId xmlns:a16="http://schemas.microsoft.com/office/drawing/2014/main" id="{0287A8AD-2787-2A19-1847-A32C51038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7220" y="2636243"/>
            <a:ext cx="1260000" cy="1260000"/>
          </a:xfrm>
          <a:prstGeom prst="rect">
            <a:avLst/>
          </a:prstGeom>
        </p:spPr>
      </p:pic>
      <p:pic>
        <p:nvPicPr>
          <p:cNvPr id="9" name="Pladsholder til indhold 6" descr="Forvirret person med massiv udfyldning">
            <a:extLst>
              <a:ext uri="{FF2B5EF4-FFF2-40B4-BE49-F238E27FC236}">
                <a16:creationId xmlns:a16="http://schemas.microsoft.com/office/drawing/2014/main" id="{E101A0A3-9221-3C45-36C4-9AE9DDA2C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0147" y="3887035"/>
            <a:ext cx="1260000" cy="1260000"/>
          </a:xfrm>
          <a:prstGeom prst="rect">
            <a:avLst/>
          </a:prstGeom>
        </p:spPr>
      </p:pic>
      <p:pic>
        <p:nvPicPr>
          <p:cNvPr id="10" name="Pladsholder til indhold 6" descr="Forvirret person med massiv udfyldning">
            <a:extLst>
              <a:ext uri="{FF2B5EF4-FFF2-40B4-BE49-F238E27FC236}">
                <a16:creationId xmlns:a16="http://schemas.microsoft.com/office/drawing/2014/main" id="{47FAB7FA-FFCC-100B-6C03-A5AE08770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0147" y="3886943"/>
            <a:ext cx="1260000" cy="1260000"/>
          </a:xfrm>
          <a:prstGeom prst="rect">
            <a:avLst/>
          </a:prstGeom>
        </p:spPr>
      </p:pic>
      <p:pic>
        <p:nvPicPr>
          <p:cNvPr id="11" name="Pladsholder til indhold 6" descr="Forvirret person med massiv udfyldning">
            <a:extLst>
              <a:ext uri="{FF2B5EF4-FFF2-40B4-BE49-F238E27FC236}">
                <a16:creationId xmlns:a16="http://schemas.microsoft.com/office/drawing/2014/main" id="{1282C6D4-8D36-6E7C-EE82-03951795A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8210" y="3886943"/>
            <a:ext cx="1260000" cy="1260000"/>
          </a:xfrm>
          <a:prstGeom prst="rect">
            <a:avLst/>
          </a:prstGeom>
        </p:spPr>
      </p:pic>
      <p:pic>
        <p:nvPicPr>
          <p:cNvPr id="12" name="Pladsholder til indhold 6" descr="Forvirret person med massiv udfyldning">
            <a:extLst>
              <a:ext uri="{FF2B5EF4-FFF2-40B4-BE49-F238E27FC236}">
                <a16:creationId xmlns:a16="http://schemas.microsoft.com/office/drawing/2014/main" id="{165ED655-56DE-6AA3-E243-34ADD7549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6273" y="3886943"/>
            <a:ext cx="1260000" cy="1260000"/>
          </a:xfrm>
          <a:prstGeom prst="rect">
            <a:avLst/>
          </a:prstGeom>
        </p:spPr>
      </p:pic>
      <p:pic>
        <p:nvPicPr>
          <p:cNvPr id="13" name="Pladsholder til indhold 6" descr="Forvirret person med massiv udfyldning">
            <a:extLst>
              <a:ext uri="{FF2B5EF4-FFF2-40B4-BE49-F238E27FC236}">
                <a16:creationId xmlns:a16="http://schemas.microsoft.com/office/drawing/2014/main" id="{030F0A46-517C-1BAF-ACDB-9ED3A69CE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7220" y="3886943"/>
            <a:ext cx="1260000" cy="1260000"/>
          </a:xfrm>
          <a:prstGeom prst="rect">
            <a:avLst/>
          </a:prstGeom>
        </p:spPr>
      </p:pic>
      <p:sp>
        <p:nvSpPr>
          <p:cNvPr id="15" name="Er lig med 14">
            <a:extLst>
              <a:ext uri="{FF2B5EF4-FFF2-40B4-BE49-F238E27FC236}">
                <a16:creationId xmlns:a16="http://schemas.microsoft.com/office/drawing/2014/main" id="{F2E97622-1B74-5021-44F0-CBFD34BE1259}"/>
              </a:ext>
            </a:extLst>
          </p:cNvPr>
          <p:cNvSpPr/>
          <p:nvPr/>
        </p:nvSpPr>
        <p:spPr>
          <a:xfrm>
            <a:off x="3822884" y="5412770"/>
            <a:ext cx="1440000" cy="900000"/>
          </a:xfrm>
          <a:prstGeom prst="mathEqua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F0314B5E-4EDD-F313-97C5-A637E4D94EF8}"/>
              </a:ext>
            </a:extLst>
          </p:cNvPr>
          <p:cNvSpPr txBox="1"/>
          <p:nvPr/>
        </p:nvSpPr>
        <p:spPr>
          <a:xfrm>
            <a:off x="1023583" y="6642752"/>
            <a:ext cx="750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+mj-lt"/>
              </a:rPr>
              <a:t>Hvidbogen i regi af </a:t>
            </a:r>
            <a:br>
              <a:rPr lang="da-DK">
                <a:latin typeface="+mj-lt"/>
              </a:rPr>
            </a:br>
            <a:r>
              <a:rPr lang="da-DK" b="1">
                <a:latin typeface="+mj-lt"/>
              </a:rPr>
              <a:t>Fremtidens Randers </a:t>
            </a:r>
            <a:r>
              <a:rPr lang="da-DK">
                <a:latin typeface="+mj-lt"/>
              </a:rPr>
              <a:t>viser, at omkring 2/3 af gruppen i Randers har behov for en håndholdt indsats. Det skyldes ofte </a:t>
            </a:r>
            <a:r>
              <a:rPr lang="da-DK" b="1">
                <a:latin typeface="+mj-lt"/>
              </a:rPr>
              <a:t>flere udfordringer på én gang</a:t>
            </a:r>
            <a:r>
              <a:rPr lang="da-DK">
                <a:latin typeface="+mj-lt"/>
              </a:rPr>
              <a:t>. 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B7FC653-0B3E-E7EE-95A0-8F7E037E22DA}"/>
              </a:ext>
            </a:extLst>
          </p:cNvPr>
          <p:cNvSpPr/>
          <p:nvPr/>
        </p:nvSpPr>
        <p:spPr>
          <a:xfrm>
            <a:off x="10267950" y="2285905"/>
            <a:ext cx="5401578" cy="6713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da-DK" sz="2400" b="1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" name="Grafik 18" descr="Højre og venstre hjernehalvdel med massiv udfyldning">
            <a:extLst>
              <a:ext uri="{FF2B5EF4-FFF2-40B4-BE49-F238E27FC236}">
                <a16:creationId xmlns:a16="http://schemas.microsoft.com/office/drawing/2014/main" id="{1875DAFE-DD55-93EF-DEFF-3DB729D8F4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16624" y="3261832"/>
            <a:ext cx="900000" cy="900000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271A7269-F62B-D6C1-B30E-0B0C0F8ACDA4}"/>
              </a:ext>
            </a:extLst>
          </p:cNvPr>
          <p:cNvSpPr txBox="1"/>
          <p:nvPr/>
        </p:nvSpPr>
        <p:spPr>
          <a:xfrm>
            <a:off x="11430153" y="3257898"/>
            <a:ext cx="3937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rgbClr val="FF7D00"/>
                </a:solidFill>
                <a:latin typeface="+mj-lt"/>
              </a:rPr>
              <a:t>Psykisk mistrivsel</a:t>
            </a:r>
            <a:br>
              <a:rPr lang="da-DK" sz="2000" b="1">
                <a:solidFill>
                  <a:srgbClr val="FF7D00"/>
                </a:solidFill>
                <a:latin typeface="+mj-lt"/>
              </a:rPr>
            </a:br>
            <a:r>
              <a:rPr lang="da-DK" sz="2000">
                <a:solidFill>
                  <a:srgbClr val="FF7D00"/>
                </a:solidFill>
                <a:latin typeface="+mj-lt"/>
              </a:rPr>
              <a:t>Behov for trygge rammer og fleksible forløb</a:t>
            </a:r>
            <a:endParaRPr lang="da-DK" sz="2000" b="1">
              <a:solidFill>
                <a:srgbClr val="FF7D00"/>
              </a:solidFill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91B1604B-262A-71BC-1041-F68FF6D869C3}"/>
              </a:ext>
            </a:extLst>
          </p:cNvPr>
          <p:cNvSpPr txBox="1"/>
          <p:nvPr/>
        </p:nvSpPr>
        <p:spPr>
          <a:xfrm>
            <a:off x="11412118" y="4993016"/>
            <a:ext cx="3937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rgbClr val="FF7D00"/>
                </a:solidFill>
                <a:latin typeface="+mj-lt"/>
              </a:rPr>
              <a:t>Dårlige erfaringer</a:t>
            </a:r>
            <a:br>
              <a:rPr lang="da-DK" sz="2000" b="1">
                <a:solidFill>
                  <a:srgbClr val="FF7D00"/>
                </a:solidFill>
                <a:latin typeface="+mj-lt"/>
              </a:rPr>
            </a:br>
            <a:r>
              <a:rPr lang="da-DK" sz="2000">
                <a:solidFill>
                  <a:srgbClr val="FF7D00"/>
                </a:solidFill>
                <a:latin typeface="+mj-lt"/>
              </a:rPr>
              <a:t>Behov for praktisk læring, støtte og anerkendelse for at genfinde motivation</a:t>
            </a:r>
            <a:endParaRPr lang="da-DK" sz="2000" b="1">
              <a:solidFill>
                <a:srgbClr val="FF7D00"/>
              </a:solidFill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3CE41F2A-0BFA-2AF5-9FD0-9D9E34D9F05F}"/>
              </a:ext>
            </a:extLst>
          </p:cNvPr>
          <p:cNvSpPr txBox="1"/>
          <p:nvPr/>
        </p:nvSpPr>
        <p:spPr>
          <a:xfrm>
            <a:off x="11430153" y="6728135"/>
            <a:ext cx="3937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rgbClr val="FF7D00"/>
                </a:solidFill>
                <a:latin typeface="+mj-lt"/>
              </a:rPr>
              <a:t>Mangler stabilitet og netværk</a:t>
            </a:r>
            <a:br>
              <a:rPr lang="da-DK" sz="2000" b="1">
                <a:solidFill>
                  <a:srgbClr val="FF7D00"/>
                </a:solidFill>
                <a:latin typeface="+mj-lt"/>
              </a:rPr>
            </a:br>
            <a:r>
              <a:rPr lang="da-DK" sz="2000">
                <a:solidFill>
                  <a:srgbClr val="FF7D00"/>
                </a:solidFill>
                <a:latin typeface="+mj-lt"/>
              </a:rPr>
              <a:t>Behov for fællesskaber, mentorer og stabile relationer</a:t>
            </a:r>
            <a:endParaRPr lang="da-DK" sz="2000">
              <a:solidFill>
                <a:srgbClr val="FF7D00"/>
              </a:solidFill>
            </a:endParaRPr>
          </a:p>
        </p:txBody>
      </p:sp>
      <p:pic>
        <p:nvPicPr>
          <p:cNvPr id="24" name="Grafik 23" descr="Puslespil med massiv udfyldning">
            <a:extLst>
              <a:ext uri="{FF2B5EF4-FFF2-40B4-BE49-F238E27FC236}">
                <a16:creationId xmlns:a16="http://schemas.microsoft.com/office/drawing/2014/main" id="{E782A26E-DF51-F3BC-C9CA-7253326C45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16624" y="5204735"/>
            <a:ext cx="900000" cy="900000"/>
          </a:xfrm>
          <a:prstGeom prst="rect">
            <a:avLst/>
          </a:prstGeom>
        </p:spPr>
      </p:pic>
      <p:pic>
        <p:nvPicPr>
          <p:cNvPr id="26" name="Grafik 25" descr="Åben hånd med massiv udfyldning">
            <a:extLst>
              <a:ext uri="{FF2B5EF4-FFF2-40B4-BE49-F238E27FC236}">
                <a16:creationId xmlns:a16="http://schemas.microsoft.com/office/drawing/2014/main" id="{AD350C8E-1259-9B48-6608-F2712A3DD2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38321" y="6901938"/>
            <a:ext cx="900000" cy="900000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F5EE8778-0685-0177-6E24-2AD1C632CC79}"/>
              </a:ext>
            </a:extLst>
          </p:cNvPr>
          <p:cNvSpPr txBox="1"/>
          <p:nvPr/>
        </p:nvSpPr>
        <p:spPr>
          <a:xfrm>
            <a:off x="10267950" y="2390802"/>
            <a:ext cx="540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>
                <a:solidFill>
                  <a:srgbClr val="FF7D00"/>
                </a:solidFill>
                <a:latin typeface="+mj-lt"/>
              </a:rPr>
              <a:t>Typiske kendetegn ved udsatte unge</a:t>
            </a:r>
            <a:endParaRPr lang="da-DK" sz="2400" b="1">
              <a:solidFill>
                <a:srgbClr val="FF7D00"/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A618480D-AB04-D0B5-7053-255F82A6EDD6}"/>
              </a:ext>
            </a:extLst>
          </p:cNvPr>
          <p:cNvSpPr/>
          <p:nvPr/>
        </p:nvSpPr>
        <p:spPr>
          <a:xfrm>
            <a:off x="791999" y="2362105"/>
            <a:ext cx="7733351" cy="630422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293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indhold 4" descr="Et billede, der indeholder tekst, kort, skærmbillede, software&#10;&#10;Indhold genereret af kunstig intelligens kan være forkert.">
            <a:extLst>
              <a:ext uri="{FF2B5EF4-FFF2-40B4-BE49-F238E27FC236}">
                <a16:creationId xmlns:a16="http://schemas.microsoft.com/office/drawing/2014/main" id="{B7CBC5A2-E025-685E-01B1-CF93E471F4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34044" r="8457" b="8180"/>
          <a:stretch/>
        </p:blipFill>
        <p:spPr>
          <a:xfrm>
            <a:off x="128338" y="1281860"/>
            <a:ext cx="18046252" cy="772328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966F-2460-388D-AF11-083698BEDBFD}"/>
              </a:ext>
            </a:extLst>
          </p:cNvPr>
          <p:cNvSpPr txBox="1"/>
          <p:nvPr/>
        </p:nvSpPr>
        <p:spPr>
          <a:xfrm>
            <a:off x="938075" y="276063"/>
            <a:ext cx="13990718" cy="10002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900" b="1" err="1">
                <a:latin typeface="Calibri Light"/>
                <a:ea typeface="Calibri"/>
                <a:cs typeface="Calibri"/>
              </a:rPr>
              <a:t>Hvor</a:t>
            </a:r>
            <a:r>
              <a:rPr lang="en-US" sz="5900" b="1">
                <a:latin typeface="Calibri Light"/>
                <a:ea typeface="Calibri"/>
                <a:cs typeface="Calibri"/>
              </a:rPr>
              <a:t> </a:t>
            </a:r>
            <a:r>
              <a:rPr lang="en-US" sz="5900" b="1" err="1">
                <a:latin typeface="Calibri Light"/>
                <a:ea typeface="Calibri"/>
                <a:cs typeface="Calibri"/>
              </a:rPr>
              <a:t>bor</a:t>
            </a:r>
            <a:r>
              <a:rPr lang="en-US" sz="5900" b="1">
                <a:latin typeface="Calibri Light"/>
                <a:ea typeface="Calibri"/>
                <a:cs typeface="Calibri"/>
              </a:rPr>
              <a:t> de </a:t>
            </a:r>
            <a:r>
              <a:rPr lang="en-US" sz="5900" b="1" err="1">
                <a:latin typeface="Calibri Light"/>
                <a:ea typeface="Calibri"/>
                <a:cs typeface="Calibri"/>
              </a:rPr>
              <a:t>unge</a:t>
            </a:r>
            <a:r>
              <a:rPr lang="en-US" sz="5900" b="1">
                <a:latin typeface="Calibri Light"/>
                <a:ea typeface="Calibri"/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197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>
            <a:extLst>
              <a:ext uri="{FF2B5EF4-FFF2-40B4-BE49-F238E27FC236}">
                <a16:creationId xmlns:a16="http://schemas.microsoft.com/office/drawing/2014/main" id="{070CE333-17EF-1E74-BD3C-12F5AA0F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792000"/>
            <a:ext cx="10080000" cy="889344"/>
          </a:xfrm>
        </p:spPr>
        <p:txBody>
          <a:bodyPr>
            <a:normAutofit fontScale="90000"/>
          </a:bodyPr>
          <a:lstStyle/>
          <a:p>
            <a:r>
              <a:rPr lang="da-DK"/>
              <a:t>Puljemidler til en styrket indsats </a:t>
            </a:r>
          </a:p>
        </p:txBody>
      </p:sp>
      <p:sp>
        <p:nvSpPr>
          <p:cNvPr id="8" name="Rutediagram: Forbindelse 7">
            <a:extLst>
              <a:ext uri="{FF2B5EF4-FFF2-40B4-BE49-F238E27FC236}">
                <a16:creationId xmlns:a16="http://schemas.microsoft.com/office/drawing/2014/main" id="{5044F369-16FC-EE93-E323-F44220D456C7}"/>
              </a:ext>
            </a:extLst>
          </p:cNvPr>
          <p:cNvSpPr/>
          <p:nvPr/>
        </p:nvSpPr>
        <p:spPr>
          <a:xfrm>
            <a:off x="630208" y="3487500"/>
            <a:ext cx="3312000" cy="3312000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a-DK" sz="3200">
                <a:solidFill>
                  <a:schemeClr val="bg1"/>
                </a:solidFill>
                <a:latin typeface="+mj-lt"/>
              </a:rPr>
              <a:t>12,7 mio. kr. i 2025-2028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5EBFCB2-FF93-87D5-B283-6A21ED578C4C}"/>
              </a:ext>
            </a:extLst>
          </p:cNvPr>
          <p:cNvSpPr/>
          <p:nvPr/>
        </p:nvSpPr>
        <p:spPr>
          <a:xfrm>
            <a:off x="6575291" y="2753717"/>
            <a:ext cx="3899626" cy="1008000"/>
          </a:xfrm>
          <a:prstGeom prst="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r>
              <a:rPr lang="da-DK" sz="2000" b="1">
                <a:solidFill>
                  <a:schemeClr val="bg1"/>
                </a:solidFill>
                <a:latin typeface="+mj-lt"/>
              </a:rPr>
              <a:t>Kommunen</a:t>
            </a:r>
            <a:br>
              <a:rPr lang="da-DK" sz="2000">
                <a:latin typeface="+mj-lt"/>
              </a:rPr>
            </a:br>
            <a:r>
              <a:rPr lang="da-DK" sz="2000">
                <a:solidFill>
                  <a:schemeClr val="bg1"/>
                </a:solidFill>
                <a:latin typeface="+mj-lt"/>
              </a:rPr>
              <a:t>11,6 mio. kr. til kommunale jobindsats-medarbejdere</a:t>
            </a:r>
            <a:endParaRPr lang="da-DK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fik 9" descr="Brugere med massiv udfyldning">
            <a:extLst>
              <a:ext uri="{FF2B5EF4-FFF2-40B4-BE49-F238E27FC236}">
                <a16:creationId xmlns:a16="http://schemas.microsoft.com/office/drawing/2014/main" id="{44826458-FC8C-97FA-0331-84B2822E7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226" y="2682281"/>
            <a:ext cx="1008000" cy="10080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EF89EF7-BC4D-3ACB-BD4D-0AD0C71A631D}"/>
              </a:ext>
            </a:extLst>
          </p:cNvPr>
          <p:cNvSpPr/>
          <p:nvPr/>
        </p:nvSpPr>
        <p:spPr>
          <a:xfrm>
            <a:off x="6575290" y="4043859"/>
            <a:ext cx="3899627" cy="1008000"/>
          </a:xfrm>
          <a:prstGeom prst="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da-DK" sz="2000" b="1">
                <a:solidFill>
                  <a:schemeClr val="bg1"/>
                </a:solidFill>
                <a:latin typeface="+mj-lt"/>
              </a:rPr>
              <a:t>Psykiatrien</a:t>
            </a:r>
            <a:br>
              <a:rPr lang="da-DK" sz="2000">
                <a:solidFill>
                  <a:schemeClr val="bg1"/>
                </a:solidFill>
                <a:latin typeface="+mj-lt"/>
              </a:rPr>
            </a:br>
            <a:r>
              <a:rPr lang="da-DK" sz="2000">
                <a:solidFill>
                  <a:schemeClr val="bg1"/>
                </a:solidFill>
                <a:latin typeface="+mj-lt"/>
              </a:rPr>
              <a:t>175.000 kr. til samarbejde med Regionspsykiatrien i Randers</a:t>
            </a:r>
            <a:endParaRPr lang="da-DK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E59CA33-3ACF-F52D-7F62-0172F9270E69}"/>
              </a:ext>
            </a:extLst>
          </p:cNvPr>
          <p:cNvSpPr/>
          <p:nvPr/>
        </p:nvSpPr>
        <p:spPr>
          <a:xfrm>
            <a:off x="6575290" y="5609581"/>
            <a:ext cx="3899627" cy="1008000"/>
          </a:xfrm>
          <a:prstGeom prst="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da-DK" sz="2000" b="1">
                <a:solidFill>
                  <a:schemeClr val="bg1"/>
                </a:solidFill>
                <a:latin typeface="+mj-lt"/>
              </a:rPr>
              <a:t>Civilsamfundet</a:t>
            </a:r>
            <a:br>
              <a:rPr lang="da-DK" sz="2000">
                <a:solidFill>
                  <a:schemeClr val="bg1"/>
                </a:solidFill>
                <a:latin typeface="+mj-lt"/>
              </a:rPr>
            </a:br>
            <a:r>
              <a:rPr lang="da-DK" sz="2000">
                <a:solidFill>
                  <a:schemeClr val="bg1"/>
                </a:solidFill>
                <a:latin typeface="+mj-lt"/>
              </a:rPr>
              <a:t>475.000 kr. til samarbejdspartnere i civilsamfundet og idrætsforeninger</a:t>
            </a:r>
            <a:endParaRPr lang="da-DK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1202F2F-CC6B-9B9F-6B66-30E8C075E41B}"/>
              </a:ext>
            </a:extLst>
          </p:cNvPr>
          <p:cNvSpPr/>
          <p:nvPr/>
        </p:nvSpPr>
        <p:spPr>
          <a:xfrm>
            <a:off x="6575290" y="7113893"/>
            <a:ext cx="3899627" cy="1008000"/>
          </a:xfrm>
          <a:prstGeom prst="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da-DK" sz="2000" b="1">
                <a:solidFill>
                  <a:schemeClr val="bg1"/>
                </a:solidFill>
                <a:latin typeface="+mj-lt"/>
              </a:rPr>
              <a:t>Erhvervslivet</a:t>
            </a:r>
            <a:br>
              <a:rPr lang="da-DK" sz="2000">
                <a:solidFill>
                  <a:schemeClr val="bg1"/>
                </a:solidFill>
                <a:latin typeface="+mj-lt"/>
              </a:rPr>
            </a:br>
            <a:r>
              <a:rPr lang="da-DK" sz="2000">
                <a:solidFill>
                  <a:schemeClr val="bg1"/>
                </a:solidFill>
                <a:latin typeface="+mj-lt"/>
              </a:rPr>
              <a:t>315.000 kr. til virksomhedsnetværk og match-arrangementer</a:t>
            </a:r>
            <a:endParaRPr lang="da-DK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Grafik 13" descr="Sygehus med massiv udfyldning">
            <a:extLst>
              <a:ext uri="{FF2B5EF4-FFF2-40B4-BE49-F238E27FC236}">
                <a16:creationId xmlns:a16="http://schemas.microsoft.com/office/drawing/2014/main" id="{2679563A-141A-5752-3346-464D98116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9226" y="4032864"/>
            <a:ext cx="1008000" cy="1008000"/>
          </a:xfrm>
          <a:prstGeom prst="rect">
            <a:avLst/>
          </a:prstGeom>
        </p:spPr>
      </p:pic>
      <p:pic>
        <p:nvPicPr>
          <p:cNvPr id="15" name="Grafik 14" descr="Skål med massiv udfyldning">
            <a:extLst>
              <a:ext uri="{FF2B5EF4-FFF2-40B4-BE49-F238E27FC236}">
                <a16:creationId xmlns:a16="http://schemas.microsoft.com/office/drawing/2014/main" id="{3E253E49-5967-B54F-E8E7-400908E6D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9226" y="5659028"/>
            <a:ext cx="1008000" cy="1008000"/>
          </a:xfrm>
          <a:prstGeom prst="rect">
            <a:avLst/>
          </a:prstGeom>
        </p:spPr>
      </p:pic>
      <p:pic>
        <p:nvPicPr>
          <p:cNvPr id="16" name="Grafik 15" descr="Fabrik med massiv udfyldning">
            <a:extLst>
              <a:ext uri="{FF2B5EF4-FFF2-40B4-BE49-F238E27FC236}">
                <a16:creationId xmlns:a16="http://schemas.microsoft.com/office/drawing/2014/main" id="{3F785B1A-1524-AAA7-D45A-6D88FFD530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9226" y="7112111"/>
            <a:ext cx="1008000" cy="1008000"/>
          </a:xfrm>
          <a:prstGeom prst="rect">
            <a:avLst/>
          </a:prstGeom>
        </p:spPr>
      </p:pic>
      <p:sp>
        <p:nvSpPr>
          <p:cNvPr id="31" name="Pladsholder til indhold 30">
            <a:extLst>
              <a:ext uri="{FF2B5EF4-FFF2-40B4-BE49-F238E27FC236}">
                <a16:creationId xmlns:a16="http://schemas.microsoft.com/office/drawing/2014/main" id="{9D20A330-8A07-52C8-A137-081B400A4A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023548" y="3536826"/>
            <a:ext cx="6005492" cy="4365228"/>
          </a:xfrm>
        </p:spPr>
        <p:txBody>
          <a:bodyPr/>
          <a:lstStyle/>
          <a:p>
            <a:pPr algn="ctr"/>
            <a:r>
              <a:rPr lang="da-DK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Med puljemidlerne kan kommunen i højere grad give den unge individuel støtte – på job, i uddannelse, i civilsamfundet – når det gør en forskel for den unge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" name="Højre klammeparentes 1">
            <a:extLst>
              <a:ext uri="{FF2B5EF4-FFF2-40B4-BE49-F238E27FC236}">
                <a16:creationId xmlns:a16="http://schemas.microsoft.com/office/drawing/2014/main" id="{3FFB04D4-F80D-BE06-331D-044602957375}"/>
              </a:ext>
            </a:extLst>
          </p:cNvPr>
          <p:cNvSpPr/>
          <p:nvPr/>
        </p:nvSpPr>
        <p:spPr>
          <a:xfrm>
            <a:off x="4149590" y="3690281"/>
            <a:ext cx="877069" cy="3285331"/>
          </a:xfrm>
          <a:prstGeom prst="rightBrace">
            <a:avLst>
              <a:gd name="adj1" fmla="val 8333"/>
              <a:gd name="adj2" fmla="val 54438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7" name="Grafik 16" descr="Oplysninger med massiv udfyldning">
            <a:extLst>
              <a:ext uri="{FF2B5EF4-FFF2-40B4-BE49-F238E27FC236}">
                <a16:creationId xmlns:a16="http://schemas.microsoft.com/office/drawing/2014/main" id="{7E8BC5FA-54EB-9C0A-FCD4-EFC2F713A7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406765" y="231232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994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0244ea05-c9e5-4403-a503-7dcfd331b17c"/>
</p:tagLst>
</file>

<file path=ppt/theme/theme1.xml><?xml version="1.0" encoding="utf-8"?>
<a:theme xmlns:a="http://schemas.openxmlformats.org/drawingml/2006/main" name="1_Brugerdefineret design">
  <a:themeElements>
    <a:clrScheme name="Brugerdefineret 1">
      <a:dk1>
        <a:sysClr val="windowText" lastClr="000000"/>
      </a:dk1>
      <a:lt1>
        <a:sysClr val="window" lastClr="FFFFFF"/>
      </a:lt1>
      <a:dk2>
        <a:srgbClr val="8D9950"/>
      </a:dk2>
      <a:lt2>
        <a:srgbClr val="FFFFFF"/>
      </a:lt2>
      <a:accent1>
        <a:srgbClr val="8D9950"/>
      </a:accent1>
      <a:accent2>
        <a:srgbClr val="000000"/>
      </a:accent2>
      <a:accent3>
        <a:srgbClr val="FFFFFF"/>
      </a:accent3>
      <a:accent4>
        <a:srgbClr val="8D9950"/>
      </a:accent4>
      <a:accent5>
        <a:srgbClr val="8D9950"/>
      </a:accent5>
      <a:accent6>
        <a:srgbClr val="8D9950"/>
      </a:accent6>
      <a:hlink>
        <a:srgbClr val="000000"/>
      </a:hlink>
      <a:folHlink>
        <a:srgbClr val="8D995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020623" id="{AAB36C70-6B1D-4364-91A8-E2A97B38CC12}" vid="{9389B0F7-0F10-49E2-B3B1-046FD65DAF4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248</TotalTime>
  <Words>847</Words>
  <Application>Microsoft Office PowerPoint</Application>
  <PresentationFormat>Brugerdefineret</PresentationFormat>
  <Paragraphs>120</Paragraphs>
  <Slides>16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Raleway Black</vt:lpstr>
      <vt:lpstr>1_Brugerdefineret design</vt:lpstr>
      <vt:lpstr>Randersløftet 20. oktober 2025</vt:lpstr>
      <vt:lpstr>Program</vt:lpstr>
      <vt:lpstr>Velkomst v. borgmester Torben Hansen</vt:lpstr>
      <vt:lpstr>”Sådan skaber vi 1.000 muligheder” v. Runa Steenfeldt, direktør Søren Sneftrup, arbejdsmarkedschef</vt:lpstr>
      <vt:lpstr>Randersløftet</vt:lpstr>
      <vt:lpstr>Sammen løfter vi de unge</vt:lpstr>
      <vt:lpstr>Hvem er de udsatte 1.000 unge?</vt:lpstr>
      <vt:lpstr>PowerPoint-præsentation</vt:lpstr>
      <vt:lpstr>Puljemidler til en styrket indsats </vt:lpstr>
      <vt:lpstr>Virkeligheden virker</vt:lpstr>
      <vt:lpstr>1.000 unge – 1.000 muligheder</vt:lpstr>
      <vt:lpstr>Efter konferencen</vt:lpstr>
      <vt:lpstr>Panelpræsentation v. Jesper Gade, næstformand for Beskæftigelsesudvalget Rosa Lykke Yde, formand for Socialudvalget Lise-Lotte Leervad Larsen, formand for Skole- og uddannelsesudvalget  Louise Høeg, formand for Sundheds-, idræts- og kulturudvalget Mogens Nyholm, formand for Børne- og familieudvalget </vt:lpstr>
      <vt:lpstr>Afsløring af pledge wall – replik fra  Peter Bogh Lindgaard, direktør DermaPharm Lena Søllingvraa Lindblad, rektor Randers HF &amp; VUC Torben ”Totte” Kjeldsen, forretningsfører RgF</vt:lpstr>
      <vt:lpstr>PowerPoint-præsentation</vt:lpstr>
      <vt:lpstr>Netværk og pledges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Josef Kazwah</dc:creator>
  <cp:lastModifiedBy>Mathias Freund Østergaard Nielsen</cp:lastModifiedBy>
  <cp:revision>13</cp:revision>
  <dcterms:created xsi:type="dcterms:W3CDTF">2025-10-06T08:16:42Z</dcterms:created>
  <dcterms:modified xsi:type="dcterms:W3CDTF">2025-10-22T10:46:46Z</dcterms:modified>
</cp:coreProperties>
</file>