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56" r:id="rId3"/>
    <p:sldId id="284" r:id="rId4"/>
    <p:sldId id="342" r:id="rId5"/>
    <p:sldId id="289" r:id="rId6"/>
    <p:sldId id="309" r:id="rId7"/>
    <p:sldId id="310" r:id="rId8"/>
    <p:sldId id="339" r:id="rId9"/>
    <p:sldId id="290" r:id="rId10"/>
    <p:sldId id="343" r:id="rId11"/>
    <p:sldId id="328" r:id="rId12"/>
    <p:sldId id="349" r:id="rId13"/>
    <p:sldId id="323" r:id="rId14"/>
    <p:sldId id="313" r:id="rId15"/>
    <p:sldId id="345" r:id="rId16"/>
    <p:sldId id="336" r:id="rId17"/>
    <p:sldId id="346" r:id="rId18"/>
    <p:sldId id="296" r:id="rId19"/>
    <p:sldId id="348" r:id="rId20"/>
    <p:sldId id="351" r:id="rId21"/>
    <p:sldId id="353" r:id="rId22"/>
    <p:sldId id="352" r:id="rId23"/>
    <p:sldId id="331" r:id="rId24"/>
    <p:sldId id="329" r:id="rId25"/>
    <p:sldId id="354" r:id="rId26"/>
    <p:sldId id="314" r:id="rId27"/>
    <p:sldId id="355" r:id="rId28"/>
    <p:sldId id="300" r:id="rId29"/>
    <p:sldId id="301" r:id="rId30"/>
    <p:sldId id="350" r:id="rId31"/>
    <p:sldId id="302" r:id="rId32"/>
    <p:sldId id="332" r:id="rId33"/>
    <p:sldId id="316" r:id="rId34"/>
    <p:sldId id="288" r:id="rId35"/>
    <p:sldId id="357" r:id="rId36"/>
    <p:sldId id="308" r:id="rId37"/>
  </p:sldIdLst>
  <p:sldSz cx="9144000" cy="6858000" type="screen4x3"/>
  <p:notesSz cx="6797675" cy="9926638"/>
  <p:custDataLst>
    <p:tags r:id="rId39"/>
  </p:custData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49C5B1"/>
    <a:srgbClr val="F8485E"/>
    <a:srgbClr val="DA1884"/>
    <a:srgbClr val="1E22AA"/>
    <a:srgbClr val="FAFF00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87251" autoAdjust="0"/>
  </p:normalViewPr>
  <p:slideViewPr>
    <p:cSldViewPr snapToGrid="0" snapToObjects="1">
      <p:cViewPr varScale="1">
        <p:scale>
          <a:sx n="77" d="100"/>
          <a:sy n="77" d="100"/>
        </p:scale>
        <p:origin x="153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nders.dk\dfs\Sundhed%20og%20&#230;ldre%20sekretariat\Camilla%20Lyby%20Laursen\1.%20Boligplan\Randers_prognose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2000" dirty="0">
                <a:solidFill>
                  <a:srgbClr val="1B365D"/>
                </a:solidFill>
              </a:rPr>
              <a:t>Indeksering af befolkningsfremskrivning,</a:t>
            </a:r>
            <a:r>
              <a:rPr lang="da-DK" sz="2000" baseline="0" dirty="0">
                <a:solidFill>
                  <a:srgbClr val="1B365D"/>
                </a:solidFill>
              </a:rPr>
              <a:t> 2021-2034</a:t>
            </a:r>
            <a:endParaRPr lang="da-DK" sz="2000" dirty="0">
              <a:solidFill>
                <a:srgbClr val="1B365D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'Udvikling 65-80+ år'!$B$14</c:f>
              <c:strCache>
                <c:ptCount val="1"/>
                <c:pt idx="0">
                  <c:v>65-79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'Udvikling 65-80+ år'!$C$13:$AI$13</c:f>
              <c:strCach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strCache>
            </c:strRef>
          </c:cat>
          <c:val>
            <c:numRef>
              <c:f>'Udvikling 65-80+ år'!$C$14:$AI$14</c:f>
              <c:numCache>
                <c:formatCode>0</c:formatCode>
                <c:ptCount val="14"/>
                <c:pt idx="0">
                  <c:v>100</c:v>
                </c:pt>
                <c:pt idx="1">
                  <c:v>100.79993466041135</c:v>
                </c:pt>
                <c:pt idx="2">
                  <c:v>101.04104628605396</c:v>
                </c:pt>
                <c:pt idx="3">
                  <c:v>100.92032993155529</c:v>
                </c:pt>
                <c:pt idx="4">
                  <c:v>100.39592988592536</c:v>
                </c:pt>
                <c:pt idx="5">
                  <c:v>100.29505442127267</c:v>
                </c:pt>
                <c:pt idx="6">
                  <c:v>99.973766793187622</c:v>
                </c:pt>
                <c:pt idx="7">
                  <c:v>99.833942523650421</c:v>
                </c:pt>
                <c:pt idx="8">
                  <c:v>100.72256666201807</c:v>
                </c:pt>
                <c:pt idx="9">
                  <c:v>101.87177195057826</c:v>
                </c:pt>
                <c:pt idx="10">
                  <c:v>103.62375608566848</c:v>
                </c:pt>
                <c:pt idx="11">
                  <c:v>105.6249135439588</c:v>
                </c:pt>
                <c:pt idx="12">
                  <c:v>107.10508624235216</c:v>
                </c:pt>
                <c:pt idx="13">
                  <c:v>108.04365240501286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79-4EEE-A810-399769468F9D}"/>
            </c:ext>
          </c:extLst>
        </c:ser>
        <c:ser>
          <c:idx val="1"/>
          <c:order val="1"/>
          <c:tx>
            <c:strRef>
              <c:f>'Udvikling 65-80+ år'!$B$15</c:f>
              <c:strCache>
                <c:ptCount val="1"/>
                <c:pt idx="0">
                  <c:v>80-84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'Udvikling 65-80+ år'!$C$13:$AI$13</c:f>
              <c:strCach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strCache>
            </c:strRef>
          </c:cat>
          <c:val>
            <c:numRef>
              <c:f>'Udvikling 65-80+ år'!$C$15:$AI$15</c:f>
              <c:numCache>
                <c:formatCode>0</c:formatCode>
                <c:ptCount val="14"/>
                <c:pt idx="0">
                  <c:v>100</c:v>
                </c:pt>
                <c:pt idx="1">
                  <c:v>104.42407526925865</c:v>
                </c:pt>
                <c:pt idx="2">
                  <c:v>110.30847524636633</c:v>
                </c:pt>
                <c:pt idx="3">
                  <c:v>117.62034984047973</c:v>
                </c:pt>
                <c:pt idx="4">
                  <c:v>127.43069554178797</c:v>
                </c:pt>
                <c:pt idx="5">
                  <c:v>135.6157831954942</c:v>
                </c:pt>
                <c:pt idx="6">
                  <c:v>144.09614203270345</c:v>
                </c:pt>
                <c:pt idx="7">
                  <c:v>150.52197992696216</c:v>
                </c:pt>
                <c:pt idx="8">
                  <c:v>152.47294755850277</c:v>
                </c:pt>
                <c:pt idx="9">
                  <c:v>151.47369336991275</c:v>
                </c:pt>
                <c:pt idx="10">
                  <c:v>150.15603093968033</c:v>
                </c:pt>
                <c:pt idx="11">
                  <c:v>146.77716560101749</c:v>
                </c:pt>
                <c:pt idx="12">
                  <c:v>143.51845456322681</c:v>
                </c:pt>
                <c:pt idx="13">
                  <c:v>142.05997889280525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679-4EEE-A810-399769468F9D}"/>
            </c:ext>
          </c:extLst>
        </c:ser>
        <c:ser>
          <c:idx val="2"/>
          <c:order val="2"/>
          <c:tx>
            <c:strRef>
              <c:f>'Udvikling 65-80+ år'!$B$16</c:f>
              <c:strCache>
                <c:ptCount val="1"/>
                <c:pt idx="0">
                  <c:v>85+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'Udvikling 65-80+ år'!$C$13:$AI$13</c:f>
              <c:strCache>
                <c:ptCount val="1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</c:strCache>
            </c:strRef>
          </c:cat>
          <c:val>
            <c:numRef>
              <c:f>'Udvikling 65-80+ år'!$C$16:$AI$16</c:f>
              <c:numCache>
                <c:formatCode>0</c:formatCode>
                <c:ptCount val="14"/>
                <c:pt idx="0">
                  <c:v>100</c:v>
                </c:pt>
                <c:pt idx="1">
                  <c:v>103.38442862911211</c:v>
                </c:pt>
                <c:pt idx="2">
                  <c:v>107.69354245380795</c:v>
                </c:pt>
                <c:pt idx="3">
                  <c:v>112.49995138936464</c:v>
                </c:pt>
                <c:pt idx="4">
                  <c:v>116.8613862271298</c:v>
                </c:pt>
                <c:pt idx="5">
                  <c:v>121.81004012077494</c:v>
                </c:pt>
                <c:pt idx="6">
                  <c:v>127.92761462685867</c:v>
                </c:pt>
                <c:pt idx="7">
                  <c:v>135.69806703019407</c:v>
                </c:pt>
                <c:pt idx="8">
                  <c:v>144.87678597656583</c:v>
                </c:pt>
                <c:pt idx="9">
                  <c:v>155.67499463947709</c:v>
                </c:pt>
                <c:pt idx="10">
                  <c:v>165.30683540874293</c:v>
                </c:pt>
                <c:pt idx="11">
                  <c:v>175.85813630374076</c:v>
                </c:pt>
                <c:pt idx="12">
                  <c:v>185.56084418837315</c:v>
                </c:pt>
                <c:pt idx="13">
                  <c:v>192.06557577917954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79-4EEE-A810-399769468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176176"/>
        <c:axId val="282172648"/>
      </c:lineChart>
      <c:catAx>
        <c:axId val="2821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2172648"/>
        <c:crossesAt val="0"/>
        <c:auto val="1"/>
        <c:lblAlgn val="ctr"/>
        <c:lblOffset val="100"/>
        <c:noMultiLvlLbl val="0"/>
      </c:catAx>
      <c:valAx>
        <c:axId val="28217264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21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B365D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64C6-3895-438C-9C69-88AA4429FC64}" type="datetimeFigureOut">
              <a:rPr lang="da-DK" smtClean="0"/>
              <a:t>08-08-2022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A0D5-CC51-472C-9FC6-C06E8DE45F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5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A0D5-CC51-472C-9FC6-C06E8DE45F0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42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A0D5-CC51-472C-9FC6-C06E8DE45F0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85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A0D5-CC51-472C-9FC6-C06E8DE45F0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58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A0D5-CC51-472C-9FC6-C06E8DE45F0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46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815D-C88F-418E-A421-A9094D0AC1E5}" type="datetime1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80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B6B1-6088-4298-A0EC-78BD44F7B45F}" type="datetime1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0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1A44-CCD0-4A4B-9519-C435B8EF95A0}" type="datetime1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53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0A4F-8071-40A8-A329-A3F2E6B316EF}" type="datetime1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6042545"/>
            <a:ext cx="9144000" cy="815455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8" name="Billede 7" descr="Logo_lyseblå_payoff-01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5950543"/>
            <a:ext cx="1877316" cy="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B2E5-97A7-4687-A896-ADE220D72756}" type="datetime1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20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FD25-2156-4C09-BE59-EFD0043BEF05}" type="datetime1">
              <a:rPr lang="da-DK" smtClean="0"/>
              <a:t>08-08-2022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92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FDC8-EEAE-4B43-9589-329753EC5DBE}" type="datetime1">
              <a:rPr lang="da-DK" smtClean="0"/>
              <a:t>08-08-2022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14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8FBA-554C-4BE3-B79F-58AE4BC43A78}" type="datetime1">
              <a:rPr lang="da-DK" smtClean="0"/>
              <a:t>08-08-2022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68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9FC0-8B68-4D68-A7BC-2DC3B88C9FB6}" type="datetime1">
              <a:rPr lang="da-DK" smtClean="0"/>
              <a:t>08-08-2022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9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3007-F283-4812-886D-E310A5FAEF5D}" type="datetime1">
              <a:rPr lang="da-DK" smtClean="0"/>
              <a:t>08-08-2022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20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EE19-6C37-48D2-A47B-57423CB7A395}" type="datetime1">
              <a:rPr lang="da-DK" smtClean="0"/>
              <a:t>08-08-2022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0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597600"/>
            <a:ext cx="8229600" cy="87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89200"/>
            <a:ext cx="8229600" cy="38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4C7A-17F8-409D-9318-D93D626AA888}" type="datetime1">
              <a:rPr lang="da-DK" smtClean="0"/>
              <a:t>08-08-2022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9CBF-06CD-374C-9263-DDFA6EEDE401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>
            <a:off x="0" y="6042545"/>
            <a:ext cx="9144000" cy="815455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5950543"/>
            <a:ext cx="1877316" cy="9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cap="all">
          <a:solidFill>
            <a:srgbClr val="49C5B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1B365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Forside for borgermøde om boligpl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90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902" y="965616"/>
            <a:ext cx="7772400" cy="14700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da-DK" sz="6000" b="1" cap="all" dirty="0">
                <a:solidFill>
                  <a:srgbClr val="49C5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Boligplan 2023-2033</a:t>
            </a:r>
            <a:r>
              <a:rPr lang="da-DK" sz="5400" b="1" cap="all" dirty="0">
                <a:solidFill>
                  <a:srgbClr val="49C5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/>
            </a:r>
            <a:br>
              <a:rPr lang="da-DK" sz="5400" b="1" cap="all" dirty="0">
                <a:solidFill>
                  <a:srgbClr val="49C5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</a:br>
            <a:r>
              <a:rPr lang="da-DK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Borgermøde</a:t>
            </a:r>
            <a:r>
              <a:rPr lang="da-DK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da-DK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da-DK" sz="27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8. august </a:t>
            </a:r>
            <a:r>
              <a:rPr lang="da-DK" sz="27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2022</a:t>
            </a:r>
            <a:endParaRPr lang="da-DK" sz="1600" b="1" cap="all" dirty="0">
              <a:solidFill>
                <a:srgbClr val="49C5B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</p:txBody>
      </p:sp>
      <p:pic>
        <p:nvPicPr>
          <p:cNvPr id="10" name="Billede 9" descr="Byvaaben_negati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54" y="311092"/>
            <a:ext cx="545414" cy="615177"/>
          </a:xfrm>
          <a:prstGeom prst="rect">
            <a:avLst/>
          </a:prstGeom>
        </p:spPr>
      </p:pic>
      <p:pic>
        <p:nvPicPr>
          <p:cNvPr id="3" name="Billede 2" descr="Randers Kommune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00" y="5461200"/>
            <a:ext cx="3300229" cy="15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 descr="Deloverskrift: Boligplanens anbefalinger"/>
          <p:cNvSpPr/>
          <p:nvPr/>
        </p:nvSpPr>
        <p:spPr>
          <a:xfrm>
            <a:off x="0" y="0"/>
            <a:ext cx="9144000" cy="6048375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75271"/>
            <a:ext cx="8229600" cy="875600"/>
          </a:xfrm>
        </p:spPr>
        <p:txBody>
          <a:bodyPr/>
          <a:lstStyle/>
          <a:p>
            <a:r>
              <a:rPr lang="da-DK" sz="4800" b="1" dirty="0" smtClean="0">
                <a:solidFill>
                  <a:srgbClr val="1B365D"/>
                </a:solidFill>
              </a:rPr>
              <a:t>Boligplanens anbefalinger</a:t>
            </a:r>
            <a:endParaRPr lang="da-DK" sz="4800" b="1" dirty="0">
              <a:solidFill>
                <a:srgbClr val="1B365D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010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 descr="Liste over forskellige hensyn der skal tilgodeses ved bemandede boliger"/>
          <p:cNvSpPr/>
          <p:nvPr/>
        </p:nvSpPr>
        <p:spPr>
          <a:xfrm>
            <a:off x="0" y="0"/>
            <a:ext cx="9144000" cy="6048375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1B365D"/>
                </a:solidFill>
              </a:rPr>
              <a:t>Bemandede boliger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3875" y="1789200"/>
            <a:ext cx="8229600" cy="3808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Beskrivelse af boligtyper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Geografisk bæredygtighed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Fremtidig behov for plejeboliger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Ældreboliger med mulighed for kald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Omklassificering til plejebolig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Demensboliger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304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Beskrivelse af boligtyper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b="1" dirty="0" smtClean="0"/>
              <a:t>Ældrebolig </a:t>
            </a:r>
            <a:r>
              <a:rPr lang="da-DK" b="1" dirty="0"/>
              <a:t>med mulighed for </a:t>
            </a:r>
            <a:r>
              <a:rPr lang="da-DK" b="1" dirty="0" smtClean="0"/>
              <a:t>kald (406): </a:t>
            </a:r>
            <a:r>
              <a:rPr lang="da-DK" dirty="0" smtClean="0"/>
              <a:t>Borger har i en hvis udstrækning behov for døgndækket pleje – har </a:t>
            </a:r>
            <a:r>
              <a:rPr lang="da-DK" dirty="0" smtClean="0">
                <a:solidFill>
                  <a:srgbClr val="49C5B1"/>
                </a:solidFill>
              </a:rPr>
              <a:t>svært eller vanskeligt </a:t>
            </a:r>
            <a:r>
              <a:rPr lang="da-DK" dirty="0" smtClean="0"/>
              <a:t>ved at klare sig selv.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b="1" dirty="0" smtClean="0"/>
              <a:t>Plejebolig (566): </a:t>
            </a:r>
            <a:r>
              <a:rPr lang="da-DK" dirty="0" smtClean="0"/>
              <a:t>Borger har i høj grad behov for døgndækket pleje – har </a:t>
            </a:r>
            <a:r>
              <a:rPr lang="da-DK" dirty="0" smtClean="0">
                <a:solidFill>
                  <a:srgbClr val="49C5B1"/>
                </a:solidFill>
              </a:rPr>
              <a:t>vanskeligt eller er ude af stand</a:t>
            </a:r>
            <a:r>
              <a:rPr lang="da-DK" dirty="0" smtClean="0"/>
              <a:t> til at tage vare på sig selv.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b="1" dirty="0" smtClean="0"/>
              <a:t>Demensbolig (225): </a:t>
            </a:r>
            <a:r>
              <a:rPr lang="da-DK" dirty="0"/>
              <a:t>S</a:t>
            </a:r>
            <a:r>
              <a:rPr lang="da-DK" dirty="0" smtClean="0"/>
              <a:t>om plejebolig og har </a:t>
            </a:r>
            <a:r>
              <a:rPr lang="da-DK" dirty="0" smtClean="0">
                <a:solidFill>
                  <a:srgbClr val="49C5B1"/>
                </a:solidFill>
              </a:rPr>
              <a:t>moderat til svær grad af demens/demenslignende symptomer.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46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  <p:pic>
        <p:nvPicPr>
          <p:cNvPr id="3" name="Billede 2" descr="Kort der viser, hvordan de nuværende plejecentre dækker Randers Kommune geografis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5" y="-13818"/>
            <a:ext cx="5672655" cy="599258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28954" y="550985"/>
            <a:ext cx="3188677" cy="5355312"/>
          </a:xfrm>
        </p:spPr>
        <p:txBody>
          <a:bodyPr vert="horz" wrap="square" lIns="91440" tIns="45720" rIns="91440" bIns="45720" anchor="t" anchorCtr="0"/>
          <a:lstStyle/>
          <a:p>
            <a: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GEOGRAFISK BÆREDYGTIGHED</a:t>
            </a:r>
            <a:b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  <a:t> Der er geografisk nærhed og dækning af plejecentre for alle dele af kommunen</a:t>
            </a:r>
            <a:br>
              <a:rPr lang="da-DK" sz="32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a-DK" sz="3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Fremtidig behov for plejeboliger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da-DK" b="1" dirty="0" smtClean="0">
                <a:solidFill>
                  <a:srgbClr val="49C5B1"/>
                </a:solidFill>
                <a:sym typeface="Wingdings" panose="05000000000000000000" pitchFamily="2" charset="2"/>
              </a:rPr>
              <a:t>Anbefaling: </a:t>
            </a:r>
            <a:r>
              <a:rPr lang="da-DK" dirty="0">
                <a:sym typeface="Wingdings" panose="05000000000000000000" pitchFamily="2" charset="2"/>
              </a:rPr>
              <a:t>D</a:t>
            </a:r>
            <a:r>
              <a:rPr lang="da-DK" dirty="0" smtClean="0"/>
              <a:t>ækningsgrad </a:t>
            </a:r>
            <a:r>
              <a:rPr lang="da-DK" dirty="0"/>
              <a:t>på 15,9% for 80+ årige for pleje- og demensboliger benyttes som pejlemærke.</a:t>
            </a:r>
          </a:p>
          <a:p>
            <a:endParaRPr lang="da-DK" dirty="0">
              <a:solidFill>
                <a:srgbClr val="49C5B1"/>
              </a:solidFill>
            </a:endParaRPr>
          </a:p>
          <a:p>
            <a:r>
              <a:rPr lang="da-DK" dirty="0" smtClean="0">
                <a:sym typeface="Wingdings" panose="05000000000000000000" pitchFamily="2" charset="2"/>
              </a:rPr>
              <a:t>Betyder, at det nuværende forhold mellem antal borgere på 80+ år og antallet af plejeboliger omtrent vil forblive det samme.</a:t>
            </a:r>
          </a:p>
          <a:p>
            <a:r>
              <a:rPr lang="da-DK" dirty="0" smtClean="0">
                <a:sym typeface="Wingdings" panose="05000000000000000000" pitchFamily="2" charset="2"/>
              </a:rPr>
              <a:t>Antal plejeboliger følger den demografiske udvikling </a:t>
            </a:r>
          </a:p>
          <a:p>
            <a:endParaRPr lang="da-DK" dirty="0" smtClean="0">
              <a:sym typeface="Wingdings" panose="05000000000000000000" pitchFamily="2" charset="2"/>
            </a:endParaRPr>
          </a:p>
          <a:p>
            <a:r>
              <a:rPr lang="da-DK" dirty="0" smtClean="0">
                <a:solidFill>
                  <a:srgbClr val="49C5B1"/>
                </a:solidFill>
                <a:sym typeface="Wingdings" panose="05000000000000000000" pitchFamily="2" charset="2"/>
              </a:rPr>
              <a:t> </a:t>
            </a:r>
            <a:r>
              <a:rPr lang="da-DK" dirty="0">
                <a:sym typeface="Wingdings" panose="05000000000000000000" pitchFamily="2" charset="2"/>
              </a:rPr>
              <a:t>B</a:t>
            </a:r>
            <a:r>
              <a:rPr lang="da-DK" dirty="0" smtClean="0">
                <a:sym typeface="Wingdings" panose="05000000000000000000" pitchFamily="2" charset="2"/>
              </a:rPr>
              <a:t>ehov </a:t>
            </a:r>
            <a:r>
              <a:rPr lang="da-DK" dirty="0">
                <a:sym typeface="Wingdings" panose="05000000000000000000" pitchFamily="2" charset="2"/>
              </a:rPr>
              <a:t>for ca. 500 flere plejeboliger i </a:t>
            </a:r>
            <a:r>
              <a:rPr lang="da-DK" dirty="0" smtClean="0">
                <a:sym typeface="Wingdings" panose="05000000000000000000" pitchFamily="2" charset="2"/>
              </a:rPr>
              <a:t>2033</a:t>
            </a:r>
          </a:p>
          <a:p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08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Ældreboliger med mulighed for kald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89200"/>
            <a:ext cx="8229600" cy="4112836"/>
          </a:xfrm>
        </p:spPr>
        <p:txBody>
          <a:bodyPr>
            <a:normAutofit fontScale="77500" lnSpcReduction="20000"/>
          </a:bodyPr>
          <a:lstStyle/>
          <a:p>
            <a:endParaRPr lang="da-DK" sz="1400" b="1" dirty="0" smtClean="0"/>
          </a:p>
          <a:p>
            <a:pPr lvl="0"/>
            <a:r>
              <a:rPr lang="da-DK" b="1" dirty="0" smtClean="0">
                <a:solidFill>
                  <a:srgbClr val="49C5B1"/>
                </a:solidFill>
              </a:rPr>
              <a:t>Anbefaling: </a:t>
            </a:r>
            <a:r>
              <a:rPr lang="da-DK" dirty="0"/>
              <a:t>At </a:t>
            </a:r>
            <a:r>
              <a:rPr lang="da-DK" dirty="0" err="1"/>
              <a:t>omklassificere</a:t>
            </a:r>
            <a:r>
              <a:rPr lang="da-DK" dirty="0"/>
              <a:t> ældreboliger med mulighed for kald til </a:t>
            </a:r>
            <a:r>
              <a:rPr lang="da-DK" dirty="0" smtClean="0"/>
              <a:t>plejeboliger.</a:t>
            </a:r>
          </a:p>
          <a:p>
            <a:pPr lvl="0"/>
            <a:endParaRPr lang="da-DK" dirty="0" smtClean="0"/>
          </a:p>
          <a:p>
            <a:r>
              <a:rPr lang="da-DK" b="1" dirty="0" smtClean="0">
                <a:solidFill>
                  <a:srgbClr val="49C5B1"/>
                </a:solidFill>
                <a:sym typeface="Wingdings" panose="05000000000000000000" pitchFamily="2" charset="2"/>
              </a:rPr>
              <a:t>  </a:t>
            </a:r>
            <a:r>
              <a:rPr lang="da-DK" dirty="0" smtClean="0">
                <a:sym typeface="Wingdings" panose="05000000000000000000" pitchFamily="2" charset="2"/>
              </a:rPr>
              <a:t>Ca</a:t>
            </a:r>
            <a:r>
              <a:rPr lang="da-DK" dirty="0">
                <a:sym typeface="Wingdings" panose="05000000000000000000" pitchFamily="2" charset="2"/>
              </a:rPr>
              <a:t>.</a:t>
            </a:r>
            <a:r>
              <a:rPr lang="da-DK" dirty="0" smtClean="0">
                <a:sym typeface="Wingdings" panose="05000000000000000000" pitchFamily="2" charset="2"/>
              </a:rPr>
              <a:t> 200 boliger på: Svaleparken, Lindevænget, Thors Bakke, </a:t>
            </a:r>
            <a:r>
              <a:rPr lang="da-DK" dirty="0" err="1" smtClean="0">
                <a:sym typeface="Wingdings" panose="05000000000000000000" pitchFamily="2" charset="2"/>
              </a:rPr>
              <a:t>Tirsdalen</a:t>
            </a:r>
            <a:r>
              <a:rPr lang="da-DK" dirty="0" smtClean="0">
                <a:sym typeface="Wingdings" panose="05000000000000000000" pitchFamily="2" charset="2"/>
              </a:rPr>
              <a:t>, Vorup Plejecenter, Borupvænget, Kollektivhuset, Randers Kloster, Terneparken og </a:t>
            </a:r>
            <a:r>
              <a:rPr lang="da-DK" dirty="0" err="1" smtClean="0">
                <a:sym typeface="Wingdings" panose="05000000000000000000" pitchFamily="2" charset="2"/>
              </a:rPr>
              <a:t>Møllebo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</a:p>
          <a:p>
            <a:endParaRPr lang="da-DK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Udnytte den eksisterende boligmasse bedst muligt.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Der er mange nye plejeboliger, der skal bygges (hvilket ikke er muligt pt).</a:t>
            </a:r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041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Omklassificering til </a:t>
            </a:r>
            <a:r>
              <a:rPr lang="da-DK" dirty="0" smtClean="0"/>
              <a:t>plejebolig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Løbende og gradvis omklassificering ved ny indflytning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Påvirker ikke de nuværende beboere i de boliger, der skal omklassificeres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844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Ældrebolig med mulighed for kald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da-DK" b="1" dirty="0" smtClean="0">
                <a:solidFill>
                  <a:srgbClr val="49C5B1"/>
                </a:solidFill>
                <a:sym typeface="Wingdings" panose="05000000000000000000" pitchFamily="2" charset="2"/>
              </a:rPr>
              <a:t>Anbefaling: </a:t>
            </a:r>
            <a:r>
              <a:rPr lang="da-DK" dirty="0"/>
              <a:t>At den økonomisk tildeling til ældreboliger med mulighed for kald vurderes i forbindelse med ny fordelingsmodel. </a:t>
            </a:r>
          </a:p>
          <a:p>
            <a:endParaRPr lang="da-DK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Borgere med få timer, der flytter ind  ikke økonomisk bæredygtig ift. nuværende tildeling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Boligtypen findes ikke i andre kommuner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>
                <a:sym typeface="Wingdings" panose="05000000000000000000" pitchFamily="2" charset="2"/>
              </a:rPr>
              <a:t>Der er høje udgifter til boligområdet i Randers Kommune, hvilket bl.a. skyldes denne boligtype (Implement, 2021)</a:t>
            </a:r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431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Demensboliger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9213" y="1343414"/>
            <a:ext cx="8347587" cy="4124800"/>
          </a:xfrm>
        </p:spPr>
        <p:txBody>
          <a:bodyPr>
            <a:noAutofit/>
          </a:bodyPr>
          <a:lstStyle/>
          <a:p>
            <a:pPr lvl="0"/>
            <a:r>
              <a:rPr lang="da-DK" sz="2400" b="1" dirty="0">
                <a:solidFill>
                  <a:srgbClr val="49C5B1"/>
                </a:solidFill>
              </a:rPr>
              <a:t>Anbefaling: </a:t>
            </a:r>
            <a:r>
              <a:rPr lang="da-DK" sz="2400" dirty="0"/>
              <a:t>D</a:t>
            </a:r>
            <a:r>
              <a:rPr lang="da-DK" sz="2400" dirty="0" smtClean="0"/>
              <a:t>emensboliger </a:t>
            </a:r>
            <a:r>
              <a:rPr lang="da-DK" sz="2400" dirty="0"/>
              <a:t>i skærmede enheder og plejeboliger får en ny og ens økonomisk tildeling i ny fordelingsmodel.</a:t>
            </a:r>
          </a:p>
          <a:p>
            <a:pPr lvl="0"/>
            <a:r>
              <a:rPr lang="da-DK" sz="2400" b="1" dirty="0" smtClean="0">
                <a:solidFill>
                  <a:srgbClr val="49C5B1"/>
                </a:solidFill>
              </a:rPr>
              <a:t>Anbefaling</a:t>
            </a:r>
            <a:r>
              <a:rPr lang="da-DK" sz="2400" b="1" dirty="0">
                <a:solidFill>
                  <a:srgbClr val="49C5B1"/>
                </a:solidFill>
              </a:rPr>
              <a:t>: </a:t>
            </a:r>
            <a:r>
              <a:rPr lang="da-DK" sz="2400" dirty="0"/>
              <a:t>At, der arbejdes med en højere økonomisk tildeling til specialiserede demensboliger i ny fordelingsmodel.</a:t>
            </a:r>
          </a:p>
          <a:p>
            <a:r>
              <a:rPr lang="da-DK" sz="2000" dirty="0" smtClean="0"/>
              <a:t>I dag er der demensboliger </a:t>
            </a:r>
            <a:r>
              <a:rPr lang="da-DK" sz="2000" dirty="0"/>
              <a:t>i skærmede enheder på 10 </a:t>
            </a:r>
            <a:r>
              <a:rPr lang="da-DK" sz="2000" dirty="0" smtClean="0"/>
              <a:t>plejecentre </a:t>
            </a:r>
            <a:r>
              <a:rPr lang="da-DK" sz="2000" dirty="0"/>
              <a:t>og 3 specialiserede </a:t>
            </a:r>
            <a:r>
              <a:rPr lang="da-DK" sz="2000" dirty="0" smtClean="0"/>
              <a:t>plejecentre. </a:t>
            </a:r>
            <a:endParaRPr lang="da-DK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Styrke </a:t>
            </a:r>
            <a:r>
              <a:rPr lang="da-DK" sz="2000" dirty="0">
                <a:solidFill>
                  <a:srgbClr val="49C5B1"/>
                </a:solidFill>
              </a:rPr>
              <a:t>faglig bæredygtighed </a:t>
            </a:r>
            <a:r>
              <a:rPr lang="da-DK" sz="2000" dirty="0"/>
              <a:t>ved at samle specialiserede demensboliger på få centre med kun dette speciale</a:t>
            </a:r>
            <a:r>
              <a:rPr lang="da-DK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 smtClean="0"/>
              <a:t>Ældreundersøgelsen viste, at der er mange demensboliger i Randers Kommune, men at de får en relativ lav økonomisk tildeling</a:t>
            </a:r>
            <a:r>
              <a:rPr lang="da-DK" sz="2400" dirty="0" smtClean="0"/>
              <a:t>.</a:t>
            </a:r>
          </a:p>
          <a:p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190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Demensboliger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79677"/>
            <a:ext cx="8347587" cy="4124800"/>
          </a:xfrm>
        </p:spPr>
        <p:txBody>
          <a:bodyPr>
            <a:noAutofit/>
          </a:bodyPr>
          <a:lstStyle/>
          <a:p>
            <a:r>
              <a:rPr lang="da-DK" sz="2800" b="1" dirty="0" smtClean="0">
                <a:solidFill>
                  <a:srgbClr val="49C5B1"/>
                </a:solidFill>
              </a:rPr>
              <a:t>Anbefaling</a:t>
            </a:r>
            <a:r>
              <a:rPr lang="da-DK" sz="2800" b="1" dirty="0">
                <a:solidFill>
                  <a:srgbClr val="49C5B1"/>
                </a:solidFill>
              </a:rPr>
              <a:t>: </a:t>
            </a:r>
            <a:r>
              <a:rPr lang="da-DK" sz="2800" dirty="0"/>
              <a:t>Der etableres et 4. specialiseret </a:t>
            </a:r>
            <a:r>
              <a:rPr lang="da-DK" sz="2800" dirty="0" smtClean="0"/>
              <a:t>demenscenter</a:t>
            </a:r>
          </a:p>
          <a:p>
            <a:endParaRPr lang="da-DK" sz="2800" dirty="0"/>
          </a:p>
          <a:p>
            <a:r>
              <a:rPr lang="da-DK" sz="2800" dirty="0" smtClean="0"/>
              <a:t>Dette kan med fordel være </a:t>
            </a:r>
            <a:r>
              <a:rPr lang="da-DK" sz="2800" dirty="0" err="1" smtClean="0"/>
              <a:t>Tirsdalens</a:t>
            </a:r>
            <a:r>
              <a:rPr lang="da-DK" sz="2800" dirty="0" smtClean="0"/>
              <a:t> plejecenter i Kristrup.</a:t>
            </a:r>
          </a:p>
          <a:p>
            <a:endParaRPr lang="da-DK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Øget </a:t>
            </a:r>
            <a:r>
              <a:rPr lang="da-DK" sz="2800" dirty="0"/>
              <a:t>behov for specialiserede demensboliger</a:t>
            </a:r>
            <a:r>
              <a:rPr lang="da-DK" sz="2800" dirty="0" smtClean="0"/>
              <a:t>.</a:t>
            </a:r>
            <a:endParaRPr lang="da-DK" sz="2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879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smtClean="0"/>
              <a:t>Velkommen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360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 byggeri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800" b="1" dirty="0" smtClean="0">
                <a:solidFill>
                  <a:srgbClr val="49C5B1"/>
                </a:solidFill>
              </a:rPr>
              <a:t>Anbefaling: </a:t>
            </a:r>
            <a:r>
              <a:rPr lang="da-DK" sz="2800" dirty="0"/>
              <a:t>At nyt byggeri består af omkring 75 boliger af hensyn til økonomisk og faglig bæredygtighed. </a:t>
            </a:r>
          </a:p>
          <a:p>
            <a:endParaRPr lang="da-DK" sz="1000" dirty="0" smtClean="0"/>
          </a:p>
          <a:p>
            <a:r>
              <a:rPr lang="da-DK" sz="2800" dirty="0" smtClean="0"/>
              <a:t>…og indrettes i mindre </a:t>
            </a:r>
            <a:r>
              <a:rPr lang="da-DK" sz="2800" dirty="0" err="1" smtClean="0"/>
              <a:t>boenheder</a:t>
            </a:r>
            <a:r>
              <a:rPr lang="da-DK" sz="2800" dirty="0" smtClean="0"/>
              <a:t>.</a:t>
            </a:r>
          </a:p>
          <a:p>
            <a:endParaRPr lang="da-DK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Økonomiske hensyn ift. nattevagter, tværgående funktioner og leder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Faglige hensyn ift. robusthed i medarbejder- gruppen og tværgående specialistfunktioner</a:t>
            </a:r>
            <a:endParaRPr lang="da-DK" sz="2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06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Seniorbofællesskaber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smtClean="0">
                <a:solidFill>
                  <a:srgbClr val="49C5B1"/>
                </a:solidFill>
              </a:rPr>
              <a:t>Anbefaling: </a:t>
            </a:r>
            <a:r>
              <a:rPr lang="da-DK" dirty="0"/>
              <a:t>At understøtte forberedelse af privat etablering af seniorbofælleskaber gennem råd og vejledning i et samarbejde med udvikling, miljø og teknik. </a:t>
            </a:r>
            <a:endParaRPr lang="da-DK" dirty="0" smtClean="0"/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Input fra ældreråd og på minikonference med byrådet.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95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Revidering af boligplan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>
                <a:solidFill>
                  <a:srgbClr val="49C5B1"/>
                </a:solidFill>
              </a:rPr>
              <a:t>Anbefaling: </a:t>
            </a:r>
            <a:r>
              <a:rPr lang="da-DK" dirty="0"/>
              <a:t>At denne boligplan revideres eller at der udarbejdes en boligplan for en ny 10-årig periode i den næste byrådsperiode for derved at opfange evt. ændringer i dækningsgrad mv.</a:t>
            </a:r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Være med til at sikre, at behovet for plejeboliger og midlertidige opholdspladser er dækket.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79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Anbefalinger vedrørende bemandede boliger"/>
          <p:cNvSpPr/>
          <p:nvPr/>
        </p:nvSpPr>
        <p:spPr>
          <a:xfrm>
            <a:off x="0" y="0"/>
            <a:ext cx="9144000" cy="6067425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4253"/>
            <a:ext cx="8229600" cy="875600"/>
          </a:xfrm>
        </p:spPr>
        <p:txBody>
          <a:bodyPr/>
          <a:lstStyle/>
          <a:p>
            <a:r>
              <a:rPr lang="da-DK" dirty="0">
                <a:solidFill>
                  <a:srgbClr val="1B365D"/>
                </a:solidFill>
              </a:rPr>
              <a:t>Anbefalinger: bemandede boliger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88778"/>
            <a:ext cx="8229600" cy="4278226"/>
          </a:xfrm>
        </p:spPr>
        <p:txBody>
          <a:bodyPr>
            <a:normAutofit fontScale="25000" lnSpcReduction="20000"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a-DK" sz="6800" dirty="0" smtClean="0"/>
              <a:t>At </a:t>
            </a:r>
            <a:r>
              <a:rPr lang="da-DK" sz="6800" dirty="0"/>
              <a:t>en dækningsgrad på 15,9% for 80+ årige for pleje- og demensboliger benyttes som pejlemærke.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6800" dirty="0"/>
              <a:t>At </a:t>
            </a:r>
            <a:r>
              <a:rPr lang="da-DK" sz="6800" dirty="0" err="1"/>
              <a:t>omklassificere</a:t>
            </a:r>
            <a:r>
              <a:rPr lang="da-DK" sz="6800" dirty="0"/>
              <a:t> ældreboliger med mulighed for kald til plejeboliger (omhandler ca. 200 ældreboliger med mulighed for kald, der er egnet til omklassificering).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6800" dirty="0"/>
              <a:t>At den økonomisk tildeling til ældreboliger med mulighed for kald vurderes i forbindelse med ny fordelingsmodel.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a-DK" sz="6800" dirty="0"/>
              <a:t>At demensboliger i skærmede enheder og plejeboliger får en ny og ens økonomisk tildeling i ny fordelingsmodel.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a-DK" sz="6800" dirty="0"/>
              <a:t>At, der arbejdes med en højere økonomisk tildeling til specialiserede demensboliger i ny fordelingsmodel.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da-DK" sz="6800" dirty="0"/>
              <a:t>At, der etableres et 4. specialiseret demenscenter.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6800" dirty="0"/>
              <a:t>At nyt byggeri består af omkring 75 boliger af hensyn til økonomisk og faglig bæredygtighed.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6800" dirty="0"/>
              <a:t>At understøtte forberedelse af privat etablering af seniorbofælleskaber gennem råd og vejledning i et samarbejde med udvikling, miljø og teknik.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6800" dirty="0"/>
              <a:t>At denne boligplan revideres eller at der udarbejdes en boligplan for en ny 10-årig periode i den næste byrådsperiode for derved at opfange evt. ændringer i dækningsgrad mv. 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255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Midlertidige opholdspladser"/>
          <p:cNvSpPr/>
          <p:nvPr/>
        </p:nvSpPr>
        <p:spPr>
          <a:xfrm>
            <a:off x="0" y="0"/>
            <a:ext cx="9144000" cy="6029325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1B365D"/>
                </a:solidFill>
              </a:rPr>
              <a:t>Midlertidige opholdspladser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Beskrivelse af specialpladser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Beskrivelse af aflastningspladser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Fremtidig behov for pladser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Faglig bæredygtighed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Geografisk bæredygtighed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Demensaflastning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894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Beskrivelse af Specialpladser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93654"/>
            <a:ext cx="8229600" cy="38088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49C5B1"/>
                </a:solidFill>
              </a:rPr>
              <a:t>Træningshøjskolen (10): </a:t>
            </a:r>
            <a:r>
              <a:rPr lang="da-DK" sz="2400" dirty="0" smtClean="0"/>
              <a:t>Genoptrænings- og rehabiliteringspladser. Fortrinsvis borgere med ortopædkirurgiske problematikker.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49C5B1"/>
                </a:solidFill>
              </a:rPr>
              <a:t>Døgngenoptræningen (13): </a:t>
            </a:r>
            <a:r>
              <a:rPr lang="da-DK" sz="2400" dirty="0" smtClean="0"/>
              <a:t>Genoptræningspladser. Borgere med et komplekst sygdomsbillede og ofte neurologiske lidelser.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49C5B1"/>
                </a:solidFill>
              </a:rPr>
              <a:t>Akutpladser (Tryghedshotellet) (12): </a:t>
            </a:r>
            <a:r>
              <a:rPr lang="da-DK" sz="2400" dirty="0" smtClean="0"/>
              <a:t>Forebygge indlæggelser og genindlæggelser. Borgere med et komplekst sygdomsbillede og ofte med med flere diagnoser.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rgbClr val="49C5B1"/>
                </a:solidFill>
              </a:rPr>
              <a:t>Hospice Randers (7): </a:t>
            </a:r>
            <a:r>
              <a:rPr lang="da-DK" sz="2400" dirty="0" smtClean="0"/>
              <a:t>Tilbud til uhelbredeligt syge borgere med en terminalerklæring.</a:t>
            </a:r>
            <a:endParaRPr lang="da-DK" sz="24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294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Specialpladser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>
                <a:solidFill>
                  <a:srgbClr val="49C5B1"/>
                </a:solidFill>
              </a:rPr>
              <a:t>Anbefaling</a:t>
            </a:r>
            <a:r>
              <a:rPr lang="da-DK" b="1" dirty="0">
                <a:solidFill>
                  <a:srgbClr val="49C5B1"/>
                </a:solidFill>
              </a:rPr>
              <a:t>: </a:t>
            </a:r>
            <a:r>
              <a:rPr lang="da-DK" dirty="0"/>
              <a:t>Fastholde nuværende antal </a:t>
            </a:r>
            <a:r>
              <a:rPr lang="da-DK" dirty="0" smtClean="0"/>
              <a:t>specialpladser.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Randers Hospice, Døgngenoptræningen, Træningshøjskolen og akutpladser (Tryghedshotellet)</a:t>
            </a:r>
          </a:p>
          <a:p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De er nødvendige at bevare grundet udviklingen i sundhedsvæsenet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Der er fortsat kapacitet på de nuværende pladser </a:t>
            </a:r>
            <a:r>
              <a:rPr lang="da-DK" dirty="0" smtClean="0">
                <a:sym typeface="Wingdings" panose="05000000000000000000" pitchFamily="2" charset="2"/>
              </a:rPr>
              <a:t> ingen fremskrivning</a:t>
            </a: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341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Beskrivelse af Aflastningspladser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97471"/>
            <a:ext cx="8229600" cy="3808800"/>
          </a:xfrm>
        </p:spPr>
        <p:txBody>
          <a:bodyPr>
            <a:noAutofit/>
          </a:bodyPr>
          <a:lstStyle/>
          <a:p>
            <a:r>
              <a:rPr lang="da-DK" sz="2400" b="1" dirty="0" smtClean="0">
                <a:solidFill>
                  <a:srgbClr val="49C5B1"/>
                </a:solidFill>
              </a:rPr>
              <a:t>Central aflastning (13): </a:t>
            </a:r>
            <a:r>
              <a:rPr lang="da-DK" sz="2400" dirty="0" smtClean="0"/>
              <a:t>Primært Kildevang (Langå) og Åbakken (Ø. Tørslev).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Visitationsenheden har visitationsret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Ofte borgere udskrevet fra sygehus, der af flere årsager ikke kan være i eget hjem</a:t>
            </a:r>
          </a:p>
          <a:p>
            <a:pPr lvl="1"/>
            <a:endParaRPr lang="da-DK" sz="1000" dirty="0" smtClean="0"/>
          </a:p>
          <a:p>
            <a:r>
              <a:rPr lang="da-DK" sz="2400" b="1" dirty="0" smtClean="0">
                <a:solidFill>
                  <a:srgbClr val="49C5B1"/>
                </a:solidFill>
              </a:rPr>
              <a:t>Decentral aflastning (16):</a:t>
            </a:r>
            <a:r>
              <a:rPr lang="da-DK" sz="2400" b="1" dirty="0" smtClean="0"/>
              <a:t> </a:t>
            </a:r>
            <a:r>
              <a:rPr lang="da-DK" sz="2400" dirty="0" smtClean="0"/>
              <a:t>Fordelt på 10 plejecentre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Hjemmesygeplejen, der som udgangspunkt visiterer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Aflastning i relation til borgere med demens, somatiske problematikker, uholdbar situation i hjemmet m.v.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88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Fremtidig behov for pladser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da-DK" sz="2300" b="1" dirty="0" smtClean="0">
                <a:solidFill>
                  <a:srgbClr val="49C5B1"/>
                </a:solidFill>
              </a:rPr>
              <a:t>Anbefaling</a:t>
            </a:r>
            <a:r>
              <a:rPr lang="da-DK" sz="2300" b="1" dirty="0">
                <a:solidFill>
                  <a:srgbClr val="49C5B1"/>
                </a:solidFill>
              </a:rPr>
              <a:t>: </a:t>
            </a:r>
            <a:r>
              <a:rPr lang="da-DK" sz="2300" dirty="0"/>
              <a:t>At benytte nuværende dækningsgrad for 80+ årige på 0,7% for som pejlemærke ift. aflastningspladser og korttidspladser.</a:t>
            </a:r>
          </a:p>
          <a:p>
            <a:endParaRPr lang="da-DK" sz="1000" dirty="0" smtClean="0"/>
          </a:p>
          <a:p>
            <a:r>
              <a:rPr lang="da-DK" sz="2300" dirty="0" smtClean="0">
                <a:solidFill>
                  <a:srgbClr val="49C5B1"/>
                </a:solidFill>
                <a:sym typeface="Wingdings" panose="05000000000000000000" pitchFamily="2" charset="2"/>
              </a:rPr>
              <a:t></a:t>
            </a:r>
            <a:r>
              <a:rPr lang="da-DK" sz="2300" dirty="0" smtClean="0">
                <a:sym typeface="Wingdings" panose="05000000000000000000" pitchFamily="2" charset="2"/>
              </a:rPr>
              <a:t> Der skal etableres flere aflastningspladser frem mod 2033.</a:t>
            </a:r>
          </a:p>
          <a:p>
            <a:endParaRPr lang="da-DK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300" dirty="0" smtClean="0"/>
              <a:t>Nuværende forhold mellem borgere på 80+ år og antal aflastningspladser fastholdes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300" dirty="0" smtClean="0"/>
              <a:t>Nødvendigt for at følge udviklingen i det nære sundhedsvæsen.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710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faglig 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da-DK" sz="3800" b="1" dirty="0" smtClean="0">
                <a:solidFill>
                  <a:srgbClr val="49C5B1"/>
                </a:solidFill>
              </a:rPr>
              <a:t>Anbefaling</a:t>
            </a:r>
            <a:r>
              <a:rPr lang="da-DK" sz="3800" b="1" dirty="0">
                <a:solidFill>
                  <a:srgbClr val="49C5B1"/>
                </a:solidFill>
              </a:rPr>
              <a:t>: </a:t>
            </a:r>
            <a:r>
              <a:rPr lang="da-DK" sz="3800" dirty="0"/>
              <a:t>At styrke den faglige bæredygtighed ved at koncentrere flere aflastnings- og korttidspladser på færre enheder, da en større volumen vil styrke den faglige bæredygtighed. </a:t>
            </a:r>
          </a:p>
          <a:p>
            <a:endParaRPr lang="da-DK" sz="1800" dirty="0">
              <a:sym typeface="Wingdings" panose="05000000000000000000" pitchFamily="2" charset="2"/>
            </a:endParaRPr>
          </a:p>
          <a:p>
            <a:r>
              <a:rPr lang="da-DK" sz="3800" dirty="0" smtClean="0">
                <a:sym typeface="Wingdings" panose="05000000000000000000" pitchFamily="2" charset="2"/>
              </a:rPr>
              <a:t>Primært samle pladser på Åbakken (Ø. Tørslev), Kildevang (Langå) og Tryghedshotellet (Randers)</a:t>
            </a:r>
          </a:p>
          <a:p>
            <a:r>
              <a:rPr lang="da-DK" sz="3800" dirty="0" smtClean="0"/>
              <a:t>Øvrige nye </a:t>
            </a:r>
            <a:r>
              <a:rPr lang="da-DK" sz="3800" dirty="0"/>
              <a:t>pladser placeres i sammenhæng med nuværende korttidspladser/central aflastning og/eller på nybygget center</a:t>
            </a:r>
            <a:r>
              <a:rPr lang="da-DK" sz="3800" dirty="0" smtClean="0"/>
              <a:t>.</a:t>
            </a:r>
          </a:p>
          <a:p>
            <a:endParaRPr lang="da-DK" sz="3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800" dirty="0" smtClean="0"/>
              <a:t>Behov for at styrke den faglige bæredygtighed på pladserne særligt grundet udviklingen i sundhedsvæsenet.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800" dirty="0" smtClean="0"/>
              <a:t>Opbygge mere erfaring hos personalet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018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Program med indholdsoversigt, dato og logo for Randers Kommune."/>
          <p:cNvSpPr/>
          <p:nvPr/>
        </p:nvSpPr>
        <p:spPr>
          <a:xfrm>
            <a:off x="-1" y="-1"/>
            <a:ext cx="9239693" cy="6076507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1B365D"/>
                </a:solidFill>
              </a:rPr>
              <a:t>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76855"/>
            <a:ext cx="8229600" cy="4550979"/>
          </a:xfrm>
        </p:spPr>
        <p:txBody>
          <a:bodyPr>
            <a:normAutofit fontScale="40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/>
              <a:t>Velkomst </a:t>
            </a:r>
            <a:r>
              <a:rPr lang="da-DK" dirty="0" smtClean="0"/>
              <a:t>v/Ellen Petersen, </a:t>
            </a:r>
            <a:r>
              <a:rPr lang="da-DK" sz="2300" dirty="0" smtClean="0"/>
              <a:t>Formand for omsorgsudvalget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da-DK" sz="23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/>
              <a:t>Rammesætning </a:t>
            </a:r>
            <a:r>
              <a:rPr lang="da-DK" dirty="0" smtClean="0"/>
              <a:t>v/Thomas Krarup, </a:t>
            </a:r>
            <a:r>
              <a:rPr lang="da-DK" sz="2300" dirty="0" smtClean="0"/>
              <a:t>Direktør for sundhed, kultur og omsorg</a:t>
            </a:r>
          </a:p>
          <a:p>
            <a:pPr lvl="0"/>
            <a:endParaRPr lang="da-DK" sz="23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 smtClean="0"/>
              <a:t>Boligplanens anbefalinger v/Lene Jensen, </a:t>
            </a:r>
            <a:r>
              <a:rPr lang="da-DK" sz="2300" dirty="0" smtClean="0"/>
              <a:t>Omsorgschef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Bemandede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boliger (Beskrivelse af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boligtyper)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Geografisk bæredygtighed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– hvordan ser det ud i dag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Fremtidig behov for plejeboliger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Ældreboliger med mulighed for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kald – herunder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omklassificering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til plejebolig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Demensboliger – behovet fremadrettet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Midlertidige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opholdspladser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Beskrivelse af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specialpladser og aflastningspladser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Fremtidig behov for pladser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Faglig bæredygtighed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Geografisk bæredygtighed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Demensaflastning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Spørgsmål og svar </a:t>
            </a:r>
            <a:r>
              <a:rPr lang="da-DK" dirty="0"/>
              <a:t>v/Thomas </a:t>
            </a:r>
            <a:r>
              <a:rPr lang="da-DK" dirty="0" smtClean="0"/>
              <a:t>Krarup, </a:t>
            </a:r>
            <a:r>
              <a:rPr lang="da-DK" sz="2300" dirty="0" smtClean="0"/>
              <a:t>Direktør </a:t>
            </a:r>
            <a:r>
              <a:rPr lang="da-DK" sz="2300" dirty="0"/>
              <a:t>for sundhed, kultur og </a:t>
            </a:r>
            <a:r>
              <a:rPr lang="da-DK" sz="2300" dirty="0" smtClean="0"/>
              <a:t>omsorg</a:t>
            </a:r>
            <a:endParaRPr lang="da-DK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 smtClean="0"/>
              <a:t>Tak for i dag, herunder tids-og procesplan v/Ellen Petersen, </a:t>
            </a:r>
            <a:r>
              <a:rPr lang="da-DK" sz="2200" dirty="0" smtClean="0"/>
              <a:t>Formand for omsorgsudvalget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4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Geografisk </a:t>
            </a:r>
            <a:r>
              <a:rPr lang="da-DK" dirty="0"/>
              <a:t>bæredygtighed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b="1" dirty="0" smtClean="0">
                <a:solidFill>
                  <a:srgbClr val="49C5B1"/>
                </a:solidFill>
              </a:rPr>
              <a:t>Anbefaling</a:t>
            </a:r>
            <a:r>
              <a:rPr lang="da-DK" b="1" dirty="0">
                <a:solidFill>
                  <a:srgbClr val="49C5B1"/>
                </a:solidFill>
              </a:rPr>
              <a:t>: </a:t>
            </a:r>
            <a:r>
              <a:rPr lang="da-DK" dirty="0"/>
              <a:t>At bevare enkelte aflastningspladser geografisk spredt for at bevare geografisk nærhed</a:t>
            </a:r>
            <a:r>
              <a:rPr lang="da-DK" dirty="0" smtClean="0"/>
              <a:t>.</a:t>
            </a:r>
          </a:p>
          <a:p>
            <a:endParaRPr lang="da-DK" sz="1200" dirty="0"/>
          </a:p>
          <a:p>
            <a:r>
              <a:rPr lang="da-DK" dirty="0" smtClean="0">
                <a:solidFill>
                  <a:srgbClr val="49C5B1"/>
                </a:solidFill>
                <a:sym typeface="Wingdings" panose="05000000000000000000" pitchFamily="2" charset="2"/>
              </a:rPr>
              <a:t> </a:t>
            </a:r>
            <a:r>
              <a:rPr lang="da-DK" dirty="0" smtClean="0">
                <a:sym typeface="Wingdings" panose="05000000000000000000" pitchFamily="2" charset="2"/>
              </a:rPr>
              <a:t>Bevares på </a:t>
            </a:r>
            <a:r>
              <a:rPr lang="da-DK" dirty="0" smtClean="0"/>
              <a:t>Spentrup Ældrecenter, Rosenvænget (Randers), Svaleparken (Assentoft), Vorup plejecenter, Thors Bakke (Randers) og Fårup Ældrecenter</a:t>
            </a:r>
          </a:p>
          <a:p>
            <a:endParaRPr lang="da-DK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Ønske om at bevare geografisk nærhed og mulighed for aflastning i nærmiljø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037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Demensaflastning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>
                <a:solidFill>
                  <a:srgbClr val="49C5B1"/>
                </a:solidFill>
              </a:rPr>
              <a:t>Anbefaling: </a:t>
            </a:r>
            <a:r>
              <a:rPr lang="da-DK" dirty="0"/>
              <a:t>At etablere </a:t>
            </a:r>
            <a:r>
              <a:rPr lang="da-DK" dirty="0" smtClean="0"/>
              <a:t>6 demensaflastningspladser </a:t>
            </a:r>
            <a:r>
              <a:rPr lang="da-DK" dirty="0"/>
              <a:t>på </a:t>
            </a:r>
            <a:r>
              <a:rPr lang="da-DK" dirty="0" smtClean="0"/>
              <a:t>ét </a:t>
            </a:r>
            <a:r>
              <a:rPr lang="da-DK" dirty="0"/>
              <a:t>af de specialiserede demenscentre</a:t>
            </a:r>
            <a:r>
              <a:rPr lang="da-DK" dirty="0" smtClean="0"/>
              <a:t>.</a:t>
            </a:r>
            <a:endParaRPr lang="da-DK" dirty="0"/>
          </a:p>
          <a:p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Mulighed </a:t>
            </a:r>
            <a:r>
              <a:rPr lang="da-DK" dirty="0"/>
              <a:t>for at styrke kvaliteten af aflastningsophold for borgere med demens (og deres pårørende</a:t>
            </a:r>
            <a:r>
              <a:rPr lang="da-DK" dirty="0" smtClean="0"/>
              <a:t>).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Etablere flere pladser særligt egnet til denne </a:t>
            </a:r>
            <a:r>
              <a:rPr lang="da-DK" dirty="0" smtClean="0"/>
              <a:t>målgruppe.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Etablere pladserne i relation til et specialiseret demensfagligt </a:t>
            </a:r>
            <a:r>
              <a:rPr lang="da-DK" dirty="0" smtClean="0"/>
              <a:t>miljø.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5203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Anbefalinger vedrørende midlertidige opholdspladser"/>
          <p:cNvSpPr/>
          <p:nvPr/>
        </p:nvSpPr>
        <p:spPr>
          <a:xfrm>
            <a:off x="-497305" y="-115623"/>
            <a:ext cx="9641305" cy="6211752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solidFill>
                  <a:srgbClr val="1B365D"/>
                </a:solidFill>
              </a:rPr>
              <a:t>Anbefalinger: midlertidige opholdspladser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/>
              <a:t>At fastholde nuværende antal specialpladser (akutpladser, Randers Hospice, Træningshøjskolen og Døgngenoptræningen). </a:t>
            </a:r>
            <a:endParaRPr lang="da-DK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 smtClean="0"/>
              <a:t>At </a:t>
            </a:r>
            <a:r>
              <a:rPr lang="da-DK" dirty="0"/>
              <a:t>benytte nuværende dækningsgrad for 80+ årige på 0,7% for som pejlemærke ift. aflastningspladser og </a:t>
            </a:r>
            <a:r>
              <a:rPr lang="da-DK" dirty="0" smtClean="0"/>
              <a:t>korttidspladser.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 smtClean="0"/>
              <a:t>At </a:t>
            </a:r>
            <a:r>
              <a:rPr lang="da-DK" dirty="0"/>
              <a:t>styrke den faglige bæredygtighed ved at koncentrere flere aflastnings- og korttidspladser på færre enheder, da en større volumen vil styrke den faglige bæredygtighed. </a:t>
            </a:r>
            <a:endParaRPr lang="da-DK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 smtClean="0"/>
              <a:t>At </a:t>
            </a:r>
            <a:r>
              <a:rPr lang="da-DK" dirty="0"/>
              <a:t>bevare enkelte aflastningspladser geografisk spredt for at bevare geografisk </a:t>
            </a:r>
            <a:r>
              <a:rPr lang="da-DK" dirty="0" smtClean="0"/>
              <a:t>nærhed.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a-DK" dirty="0" smtClean="0"/>
              <a:t>At </a:t>
            </a:r>
            <a:r>
              <a:rPr lang="da-DK" dirty="0"/>
              <a:t>etablere 6 demensaflastningspladser på ét af de specialiserede demenscentre.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18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Samlet behov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477726"/>
          </a:xfrm>
        </p:spPr>
        <p:txBody>
          <a:bodyPr>
            <a:normAutofit/>
          </a:bodyPr>
          <a:lstStyle/>
          <a:p>
            <a:r>
              <a:rPr lang="da-DK" dirty="0" smtClean="0"/>
              <a:t>Behov for flere plejeboliger, demensboliger og aflastningspladser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Ca. 300 boliger i 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Ca. 500 boliger i 2033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olidFill>
                  <a:srgbClr val="49C5B1"/>
                </a:solidFill>
                <a:sym typeface="Wingdings" panose="05000000000000000000" pitchFamily="2" charset="2"/>
              </a:rPr>
              <a:t>Omklassificere: </a:t>
            </a:r>
            <a:r>
              <a:rPr lang="da-DK" dirty="0">
                <a:sym typeface="Wingdings" panose="05000000000000000000" pitchFamily="2" charset="2"/>
              </a:rPr>
              <a:t>Ca. 200 boliger</a:t>
            </a:r>
            <a:endParaRPr lang="da-DK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a-DK" dirty="0">
                <a:solidFill>
                  <a:srgbClr val="49C5B1"/>
                </a:solidFill>
                <a:sym typeface="Wingdings" panose="05000000000000000000" pitchFamily="2" charset="2"/>
              </a:rPr>
              <a:t>Bygge til/bygge nyt: </a:t>
            </a:r>
            <a:r>
              <a:rPr lang="da-DK" dirty="0">
                <a:sym typeface="Wingdings" panose="05000000000000000000" pitchFamily="2" charset="2"/>
              </a:rPr>
              <a:t>Ca. 300 boliger</a:t>
            </a:r>
          </a:p>
          <a:p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308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957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Tids- og procesplan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Høringsfrist for boligplan slutter 17. august 2022 (</a:t>
            </a:r>
            <a:r>
              <a:rPr lang="da-DK" sz="2000" dirty="0" smtClean="0"/>
              <a:t>høringsportal på Randers kommunes hjemmeside</a:t>
            </a:r>
            <a:r>
              <a:rPr lang="da-DK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Politisk behandling i forbindelse med budgetforhandlinger den 22. - 23. september og 13. oktober 2022. 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4192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Tak for i dag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45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Deloverskrift: Rammesætning"/>
          <p:cNvSpPr/>
          <p:nvPr/>
        </p:nvSpPr>
        <p:spPr>
          <a:xfrm>
            <a:off x="-1" y="-1"/>
            <a:ext cx="9239693" cy="6076507"/>
          </a:xfrm>
          <a:prstGeom prst="rect">
            <a:avLst/>
          </a:prstGeom>
          <a:solidFill>
            <a:srgbClr val="49C5B1"/>
          </a:solidFill>
          <a:ln>
            <a:solidFill>
              <a:srgbClr val="49C5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01017"/>
            <a:ext cx="8229600" cy="875600"/>
          </a:xfrm>
        </p:spPr>
        <p:txBody>
          <a:bodyPr/>
          <a:lstStyle/>
          <a:p>
            <a:r>
              <a:rPr lang="da-DK" dirty="0" smtClean="0">
                <a:solidFill>
                  <a:srgbClr val="1B365D"/>
                </a:solidFill>
              </a:rPr>
              <a:t>Rammesætning</a:t>
            </a:r>
            <a:endParaRPr lang="da-DK" dirty="0">
              <a:solidFill>
                <a:srgbClr val="1B365D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45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Undersøgelse </a:t>
            </a:r>
            <a:r>
              <a:rPr lang="da-DK" dirty="0"/>
              <a:t>af ældreområdet i Randers Kommune, Implement,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Byrådets </a:t>
            </a:r>
            <a:r>
              <a:rPr lang="da-DK" dirty="0"/>
              <a:t>10-punktsplan: </a:t>
            </a:r>
            <a:r>
              <a:rPr lang="da-DK" dirty="0">
                <a:solidFill>
                  <a:srgbClr val="49C5B1"/>
                </a:solidFill>
              </a:rPr>
              <a:t>Boligplanen på omsorgsområdet revurderes i foråret 2022 med henblik på at afklare behovet for forskellige boligtyper. </a:t>
            </a:r>
            <a:r>
              <a:rPr lang="da-DK" sz="1400" dirty="0"/>
              <a:t>(Byrådet, 26. april 2021</a:t>
            </a:r>
            <a:r>
              <a:rPr lang="da-DK" sz="1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Justere antal boliger i takt med den demografiske udvikling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89200"/>
            <a:ext cx="8229600" cy="41006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Kommissorium </a:t>
            </a:r>
            <a:r>
              <a:rPr lang="da-DK" sz="2200" dirty="0"/>
              <a:t>(godkendt af Byråd den 31. januar 2022)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49C5B1"/>
                </a:solidFill>
              </a:rPr>
              <a:t>Faglig bæredygtighed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49C5B1"/>
                </a:solidFill>
              </a:rPr>
              <a:t>Økonomisk bæredygtighed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49C5B1"/>
                </a:solidFill>
              </a:rPr>
              <a:t>Geografisk bæredygtighed </a:t>
            </a:r>
            <a:endParaRPr lang="da-DK" dirty="0" smtClean="0">
              <a:solidFill>
                <a:srgbClr val="49C5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Input fra Ældreråd, Handicap og bruger- og pårørenderåd på Kildevang, Langå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Minikonference for byrådet den 21. april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Offentlig høring 14. juni – 17. august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69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Undersøgelser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Budgetanalyse 2018 og Implement rapport: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Høje udgifter til boligområdet i Randers Kommune </a:t>
            </a:r>
            <a:r>
              <a:rPr lang="da-DK" dirty="0">
                <a:sym typeface="Wingdings" panose="05000000000000000000" pitchFamily="2" charset="2"/>
              </a:rPr>
              <a:t> ældreboliger med mulighed for kald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a-DK" dirty="0">
                <a:latin typeface="Arial"/>
                <a:cs typeface="Arial"/>
                <a:sym typeface="Wingdings" panose="05000000000000000000" pitchFamily="2" charset="2"/>
              </a:rPr>
              <a:t>Modsvares ikke af lavere udgifter til hjemmepleje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Lav tildeling til demensboliger sammenlignet med andre kommuner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ym typeface="Wingdings" panose="05000000000000000000" pitchFamily="2" charset="2"/>
              </a:rPr>
              <a:t>Samme dækning som andre kommuner ift. plejeboliger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996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Demografisk udvikling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/>
          </a:p>
        </p:txBody>
      </p:sp>
      <p:graphicFrame>
        <p:nvGraphicFramePr>
          <p:cNvPr id="5" name="Pladsholder til indhold 4" descr="Diagram der viser den forholdsmæssige udvikling af aldersgrupperne 65 til 79 år, 80 til 84 år og over 85 år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80692"/>
              </p:ext>
            </p:extLst>
          </p:nvPr>
        </p:nvGraphicFramePr>
        <p:xfrm>
          <a:off x="0" y="1622323"/>
          <a:ext cx="9144000" cy="442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34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Tendenser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49286"/>
            <a:ext cx="8229600" cy="3848713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9600" dirty="0">
                <a:solidFill>
                  <a:srgbClr val="49C5B1"/>
                </a:solidFill>
              </a:rPr>
              <a:t>Sundhedstilstand: </a:t>
            </a:r>
            <a:r>
              <a:rPr lang="da-DK" sz="9600" dirty="0" smtClean="0"/>
              <a:t>Behovet </a:t>
            </a:r>
            <a:r>
              <a:rPr lang="da-DK" sz="9600" dirty="0"/>
              <a:t>for hjælp udskydes, men forsvinder ikke.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9600" dirty="0" smtClean="0">
                <a:solidFill>
                  <a:srgbClr val="49C5B1"/>
                </a:solidFill>
              </a:rPr>
              <a:t>Snitflade </a:t>
            </a:r>
            <a:r>
              <a:rPr lang="da-DK" sz="9600" dirty="0">
                <a:solidFill>
                  <a:srgbClr val="49C5B1"/>
                </a:solidFill>
              </a:rPr>
              <a:t>til hospital: </a:t>
            </a:r>
            <a:r>
              <a:rPr lang="da-DK" sz="9600" dirty="0"/>
              <a:t>Større kompleksitet ved udskrivelse og hurtigere udskrivelse.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9600" dirty="0">
                <a:solidFill>
                  <a:srgbClr val="49C5B1"/>
                </a:solidFill>
              </a:rPr>
              <a:t>Flyttemønstre: </a:t>
            </a:r>
            <a:r>
              <a:rPr lang="da-DK" sz="9600" dirty="0"/>
              <a:t>Flere ældre ønsker at flytte i en mindre bolig og slippe for havearbejde – særligt de yngste ældre.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9600" dirty="0">
                <a:solidFill>
                  <a:srgbClr val="49C5B1"/>
                </a:solidFill>
              </a:rPr>
              <a:t>Private boligmasse: </a:t>
            </a:r>
            <a:r>
              <a:rPr lang="da-DK" sz="9600" dirty="0"/>
              <a:t>Der bygges meget i Randers by – nye og moderne boliger.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Boligplan 2023-2033                                  Borgermøde 8. august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762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95b773c4-101b-4a55-8fae-8652a5683860"/>
</p:tagLst>
</file>

<file path=ppt/theme/theme1.xml><?xml version="1.0" encoding="utf-8"?>
<a:theme xmlns:a="http://schemas.openxmlformats.org/drawingml/2006/main" name="Randers">
  <a:themeElements>
    <a:clrScheme name="Randers 3">
      <a:dk1>
        <a:srgbClr val="71C5E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nders_grøn_blå.pptx" id="{D8567152-1CF1-4854-BFFD-F9BB558DF827}" vid="{3EBDE377-C148-4E92-B56E-616FE82A7D7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PREP</Template>
  <TotalTime>11856</TotalTime>
  <Words>1898</Words>
  <Application>Microsoft Office PowerPoint</Application>
  <PresentationFormat>Skærmshow (4:3)</PresentationFormat>
  <Paragraphs>233</Paragraphs>
  <Slides>36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Randers</vt:lpstr>
      <vt:lpstr>Boligplan 2023-2033 Borgermøde 8. august 2022</vt:lpstr>
      <vt:lpstr>Velkommen</vt:lpstr>
      <vt:lpstr>Program</vt:lpstr>
      <vt:lpstr>Rammesætning</vt:lpstr>
      <vt:lpstr>Baggrund</vt:lpstr>
      <vt:lpstr>Proces</vt:lpstr>
      <vt:lpstr>Undersøgelser</vt:lpstr>
      <vt:lpstr>Demografisk udvikling</vt:lpstr>
      <vt:lpstr>Tendenser </vt:lpstr>
      <vt:lpstr>Boligplanens anbefalinger</vt:lpstr>
      <vt:lpstr>Bemandede boliger</vt:lpstr>
      <vt:lpstr>Beskrivelse af boligtyper</vt:lpstr>
      <vt:lpstr>GEOGRAFISK BÆREDYGTIGHED    Der er geografisk nærhed og dækning af plejecentre for alle dele af kommunen </vt:lpstr>
      <vt:lpstr>Fremtidig behov for plejeboliger</vt:lpstr>
      <vt:lpstr>Ældreboliger med mulighed for kald</vt:lpstr>
      <vt:lpstr>Omklassificering til plejebolig</vt:lpstr>
      <vt:lpstr>Ældrebolig med mulighed for kald</vt:lpstr>
      <vt:lpstr>Demensboliger</vt:lpstr>
      <vt:lpstr>Demensboliger</vt:lpstr>
      <vt:lpstr>Nyt byggeri</vt:lpstr>
      <vt:lpstr>Seniorbofællesskaber</vt:lpstr>
      <vt:lpstr>Revidering af boligplan</vt:lpstr>
      <vt:lpstr>Anbefalinger: bemandede boliger</vt:lpstr>
      <vt:lpstr>Midlertidige opholdspladser</vt:lpstr>
      <vt:lpstr>Beskrivelse af Specialpladser</vt:lpstr>
      <vt:lpstr>Specialpladser</vt:lpstr>
      <vt:lpstr>Beskrivelse af Aflastningspladser</vt:lpstr>
      <vt:lpstr>Fremtidig behov for pladser</vt:lpstr>
      <vt:lpstr>faglig bæredygtighed</vt:lpstr>
      <vt:lpstr>Geografisk bæredygtighed</vt:lpstr>
      <vt:lpstr>Demensaflastning</vt:lpstr>
      <vt:lpstr>Anbefalinger: midlertidige opholdspladser</vt:lpstr>
      <vt:lpstr>Samlet behov</vt:lpstr>
      <vt:lpstr>Spørgsmål</vt:lpstr>
      <vt:lpstr>Tids- og procesplan</vt:lpstr>
      <vt:lpstr>Tak for i dag 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– set fra  almenområdets perspektiv</dc:title>
  <dc:creator>Lene Jensen (sundhedschef)</dc:creator>
  <cp:lastModifiedBy>Nils Wolfram Høgel</cp:lastModifiedBy>
  <cp:revision>403</cp:revision>
  <cp:lastPrinted>2022-03-10T06:56:23Z</cp:lastPrinted>
  <dcterms:created xsi:type="dcterms:W3CDTF">2017-01-19T21:19:29Z</dcterms:created>
  <dcterms:modified xsi:type="dcterms:W3CDTF">2022-08-08T13:23:31Z</dcterms:modified>
</cp:coreProperties>
</file>